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3.xml" ContentType="application/inkml+xml"/>
  <Override PartName="/ppt/notesSlides/notesSlide14.xml" ContentType="application/vnd.openxmlformats-officedocument.presentationml.notesSlide+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7" r:id="rId37"/>
    <p:sldId id="302" r:id="rId38"/>
    <p:sldId id="292" r:id="rId39"/>
    <p:sldId id="293" r:id="rId40"/>
    <p:sldId id="294" r:id="rId41"/>
    <p:sldId id="300" r:id="rId42"/>
    <p:sldId id="301" r:id="rId43"/>
    <p:sldId id="296" r:id="rId44"/>
    <p:sldId id="298" r:id="rId45"/>
    <p:sldId id="299" r:id="rId4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28"/>
    <p:restoredTop sz="94655"/>
  </p:normalViewPr>
  <p:slideViewPr>
    <p:cSldViewPr snapToGrid="0" snapToObjects="1">
      <p:cViewPr varScale="1">
        <p:scale>
          <a:sx n="75" d="100"/>
          <a:sy n="75" d="100"/>
        </p:scale>
        <p:origin x="176"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4T17:19:39.134"/>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 0,'38'0,"-3"0,-28 0,4 0,9 0,17 0,-5 0,12 0,-26 0,2 0,-8 0,3 0,5 0,-6 0,5 0,-5 0,5 0,-4 0,14 0,-17 0,20 0,-17 0,8 0,-2 0,-5 0,13 0,-17 0,13 0,-9 0,0 0,5 0,-10 0,6 0,5 0,-7 0,16 0,-17 0,9 0,-10 0,4 0,13 0,-11 0,10 0,-16 0,-4 0,10 0,-7 0,7 0,-1 0,-7 0,9 0,-3 0,-3 0,10 0,-13 3,6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4T17:19:39.134"/>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 0,'38'0,"-3"0,-28 0,4 0,9 0,17 0,-5 0,12 0,-26 0,2 0,-8 0,3 0,5 0,-6 0,5 0,-5 0,5 0,-4 0,14 0,-17 0,20 0,-17 0,8 0,-2 0,-5 0,13 0,-17 0,13 0,-9 0,0 0,5 0,-10 0,6 0,5 0,-7 0,16 0,-17 0,9 0,-10 0,4 0,13 0,-11 0,10 0,-16 0,-4 0,10 0,-7 0,7 0,-1 0,-7 0,9 0,-3 0,-3 0,10 0,-13 3,6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4T17:19:39.134"/>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 0,'38'0,"-3"0,-28 0,4 0,9 0,17 0,-5 0,12 0,-26 0,2 0,-8 0,3 0,5 0,-6 0,5 0,-5 0,5 0,-4 0,14 0,-17 0,20 0,-17 0,8 0,-2 0,-5 0,13 0,-17 0,13 0,-9 0,0 0,5 0,-10 0,6 0,5 0,-7 0,16 0,-17 0,9 0,-10 0,4 0,13 0,-11 0,10 0,-16 0,-4 0,10 0,-7 0,7 0,-1 0,-7 0,9 0,-3 0,-3 0,10 0,-13 3,6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4T17:19:39.134"/>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 0,'38'0,"-3"0,-28 0,4 0,9 0,17 0,-5 0,12 0,-26 0,2 0,-8 0,3 0,5 0,-6 0,5 0,-5 0,5 0,-4 0,14 0,-17 0,20 0,-17 0,8 0,-2 0,-5 0,13 0,-17 0,13 0,-9 0,0 0,5 0,-10 0,6 0,5 0,-7 0,16 0,-17 0,9 0,-10 0,4 0,13 0,-11 0,10 0,-16 0,-4 0,10 0,-7 0,7 0,-1 0,-7 0,9 0,-3 0,-3 0,10 0,-13 3,6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ADEE6-7E2A-6A4F-B57F-A86F4656380D}" type="datetimeFigureOut">
              <a:rPr lang="es-ES" smtClean="0"/>
              <a:t>11/1/23</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2A37DF-58AC-0E4D-8047-A71EE070BB14}" type="slidenum">
              <a:rPr lang="es-ES" smtClean="0"/>
              <a:t>‹Nº›</a:t>
            </a:fld>
            <a:endParaRPr lang="es-ES" dirty="0"/>
          </a:p>
        </p:txBody>
      </p:sp>
    </p:spTree>
    <p:extLst>
      <p:ext uri="{BB962C8B-B14F-4D97-AF65-F5344CB8AC3E}">
        <p14:creationId xmlns:p14="http://schemas.microsoft.com/office/powerpoint/2010/main" val="3174045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A2A37DF-58AC-0E4D-8047-A71EE070BB14}" type="slidenum">
              <a:rPr lang="es-ES" smtClean="0"/>
              <a:t>21</a:t>
            </a:fld>
            <a:endParaRPr lang="es-ES" dirty="0"/>
          </a:p>
        </p:txBody>
      </p:sp>
    </p:spTree>
    <p:extLst>
      <p:ext uri="{BB962C8B-B14F-4D97-AF65-F5344CB8AC3E}">
        <p14:creationId xmlns:p14="http://schemas.microsoft.com/office/powerpoint/2010/main" val="3735577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A2A37DF-58AC-0E4D-8047-A71EE070BB14}" type="slidenum">
              <a:rPr lang="es-ES" smtClean="0"/>
              <a:t>33</a:t>
            </a:fld>
            <a:endParaRPr lang="es-ES" dirty="0"/>
          </a:p>
        </p:txBody>
      </p:sp>
    </p:spTree>
    <p:extLst>
      <p:ext uri="{BB962C8B-B14F-4D97-AF65-F5344CB8AC3E}">
        <p14:creationId xmlns:p14="http://schemas.microsoft.com/office/powerpoint/2010/main" val="3248635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A2A37DF-58AC-0E4D-8047-A71EE070BB14}" type="slidenum">
              <a:rPr lang="es-ES" smtClean="0"/>
              <a:t>34</a:t>
            </a:fld>
            <a:endParaRPr lang="es-ES" dirty="0"/>
          </a:p>
        </p:txBody>
      </p:sp>
    </p:spTree>
    <p:extLst>
      <p:ext uri="{BB962C8B-B14F-4D97-AF65-F5344CB8AC3E}">
        <p14:creationId xmlns:p14="http://schemas.microsoft.com/office/powerpoint/2010/main" val="1234875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A2A37DF-58AC-0E4D-8047-A71EE070BB14}" type="slidenum">
              <a:rPr lang="es-ES" smtClean="0"/>
              <a:t>35</a:t>
            </a:fld>
            <a:endParaRPr lang="es-ES" dirty="0"/>
          </a:p>
        </p:txBody>
      </p:sp>
    </p:spTree>
    <p:extLst>
      <p:ext uri="{BB962C8B-B14F-4D97-AF65-F5344CB8AC3E}">
        <p14:creationId xmlns:p14="http://schemas.microsoft.com/office/powerpoint/2010/main" val="2125916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A2A37DF-58AC-0E4D-8047-A71EE070BB14}" type="slidenum">
              <a:rPr lang="es-ES" smtClean="0"/>
              <a:t>36</a:t>
            </a:fld>
            <a:endParaRPr lang="es-ES" dirty="0"/>
          </a:p>
        </p:txBody>
      </p:sp>
    </p:spTree>
    <p:extLst>
      <p:ext uri="{BB962C8B-B14F-4D97-AF65-F5344CB8AC3E}">
        <p14:creationId xmlns:p14="http://schemas.microsoft.com/office/powerpoint/2010/main" val="1097915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A2A37DF-58AC-0E4D-8047-A71EE070BB14}" type="slidenum">
              <a:rPr lang="es-ES" smtClean="0"/>
              <a:t>37</a:t>
            </a:fld>
            <a:endParaRPr lang="es-ES" dirty="0"/>
          </a:p>
        </p:txBody>
      </p:sp>
    </p:spTree>
    <p:extLst>
      <p:ext uri="{BB962C8B-B14F-4D97-AF65-F5344CB8AC3E}">
        <p14:creationId xmlns:p14="http://schemas.microsoft.com/office/powerpoint/2010/main" val="586053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A2A37DF-58AC-0E4D-8047-A71EE070BB14}" type="slidenum">
              <a:rPr lang="es-ES" smtClean="0"/>
              <a:t>22</a:t>
            </a:fld>
            <a:endParaRPr lang="es-ES" dirty="0"/>
          </a:p>
        </p:txBody>
      </p:sp>
    </p:spTree>
    <p:extLst>
      <p:ext uri="{BB962C8B-B14F-4D97-AF65-F5344CB8AC3E}">
        <p14:creationId xmlns:p14="http://schemas.microsoft.com/office/powerpoint/2010/main" val="624457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A2A37DF-58AC-0E4D-8047-A71EE070BB14}" type="slidenum">
              <a:rPr lang="es-ES" smtClean="0"/>
              <a:t>23</a:t>
            </a:fld>
            <a:endParaRPr lang="es-ES" dirty="0"/>
          </a:p>
        </p:txBody>
      </p:sp>
    </p:spTree>
    <p:extLst>
      <p:ext uri="{BB962C8B-B14F-4D97-AF65-F5344CB8AC3E}">
        <p14:creationId xmlns:p14="http://schemas.microsoft.com/office/powerpoint/2010/main" val="2699115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A2A37DF-58AC-0E4D-8047-A71EE070BB14}" type="slidenum">
              <a:rPr lang="es-ES" smtClean="0"/>
              <a:t>24</a:t>
            </a:fld>
            <a:endParaRPr lang="es-ES" dirty="0"/>
          </a:p>
        </p:txBody>
      </p:sp>
    </p:spTree>
    <p:extLst>
      <p:ext uri="{BB962C8B-B14F-4D97-AF65-F5344CB8AC3E}">
        <p14:creationId xmlns:p14="http://schemas.microsoft.com/office/powerpoint/2010/main" val="1292210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A2A37DF-58AC-0E4D-8047-A71EE070BB14}" type="slidenum">
              <a:rPr lang="es-ES" smtClean="0"/>
              <a:t>25</a:t>
            </a:fld>
            <a:endParaRPr lang="es-ES" dirty="0"/>
          </a:p>
        </p:txBody>
      </p:sp>
    </p:spTree>
    <p:extLst>
      <p:ext uri="{BB962C8B-B14F-4D97-AF65-F5344CB8AC3E}">
        <p14:creationId xmlns:p14="http://schemas.microsoft.com/office/powerpoint/2010/main" val="3897409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A2A37DF-58AC-0E4D-8047-A71EE070BB14}" type="slidenum">
              <a:rPr lang="es-ES" smtClean="0"/>
              <a:t>26</a:t>
            </a:fld>
            <a:endParaRPr lang="es-ES" dirty="0"/>
          </a:p>
        </p:txBody>
      </p:sp>
    </p:spTree>
    <p:extLst>
      <p:ext uri="{BB962C8B-B14F-4D97-AF65-F5344CB8AC3E}">
        <p14:creationId xmlns:p14="http://schemas.microsoft.com/office/powerpoint/2010/main" val="3602808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A2A37DF-58AC-0E4D-8047-A71EE070BB14}" type="slidenum">
              <a:rPr lang="es-ES" smtClean="0"/>
              <a:t>27</a:t>
            </a:fld>
            <a:endParaRPr lang="es-ES" dirty="0"/>
          </a:p>
        </p:txBody>
      </p:sp>
    </p:spTree>
    <p:extLst>
      <p:ext uri="{BB962C8B-B14F-4D97-AF65-F5344CB8AC3E}">
        <p14:creationId xmlns:p14="http://schemas.microsoft.com/office/powerpoint/2010/main" val="759898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A2A37DF-58AC-0E4D-8047-A71EE070BB14}" type="slidenum">
              <a:rPr lang="es-ES" smtClean="0"/>
              <a:t>30</a:t>
            </a:fld>
            <a:endParaRPr lang="es-ES" dirty="0"/>
          </a:p>
        </p:txBody>
      </p:sp>
    </p:spTree>
    <p:extLst>
      <p:ext uri="{BB962C8B-B14F-4D97-AF65-F5344CB8AC3E}">
        <p14:creationId xmlns:p14="http://schemas.microsoft.com/office/powerpoint/2010/main" val="1994207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A2A37DF-58AC-0E4D-8047-A71EE070BB14}" type="slidenum">
              <a:rPr lang="es-ES" smtClean="0"/>
              <a:t>32</a:t>
            </a:fld>
            <a:endParaRPr lang="es-ES" dirty="0"/>
          </a:p>
        </p:txBody>
      </p:sp>
    </p:spTree>
    <p:extLst>
      <p:ext uri="{BB962C8B-B14F-4D97-AF65-F5344CB8AC3E}">
        <p14:creationId xmlns:p14="http://schemas.microsoft.com/office/powerpoint/2010/main" val="1473132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44C3C7-7645-DC42-BB38-CC75FD432C0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754DF4A-8115-504F-BF3A-94F2D98B09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4442FB6C-82C8-1C4D-B2F4-D6BBBC7EAF1B}"/>
              </a:ext>
            </a:extLst>
          </p:cNvPr>
          <p:cNvSpPr>
            <a:spLocks noGrp="1"/>
          </p:cNvSpPr>
          <p:nvPr>
            <p:ph type="dt" sz="half" idx="10"/>
          </p:nvPr>
        </p:nvSpPr>
        <p:spPr/>
        <p:txBody>
          <a:bodyPr/>
          <a:lstStyle/>
          <a:p>
            <a:fld id="{D7410A62-8100-A548-8FEC-404B1384EFBD}" type="datetimeFigureOut">
              <a:rPr lang="es-ES" smtClean="0"/>
              <a:t>11/1/23</a:t>
            </a:fld>
            <a:endParaRPr lang="es-ES" dirty="0"/>
          </a:p>
        </p:txBody>
      </p:sp>
      <p:sp>
        <p:nvSpPr>
          <p:cNvPr id="5" name="Marcador de pie de página 4">
            <a:extLst>
              <a:ext uri="{FF2B5EF4-FFF2-40B4-BE49-F238E27FC236}">
                <a16:creationId xmlns:a16="http://schemas.microsoft.com/office/drawing/2014/main" id="{109F93B6-2484-F74A-8921-41801A2157A0}"/>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2C7604CE-F0B0-5D43-BDD0-409FB2726141}"/>
              </a:ext>
            </a:extLst>
          </p:cNvPr>
          <p:cNvSpPr>
            <a:spLocks noGrp="1"/>
          </p:cNvSpPr>
          <p:nvPr>
            <p:ph type="sldNum" sz="quarter" idx="12"/>
          </p:nvPr>
        </p:nvSpPr>
        <p:spPr/>
        <p:txBody>
          <a:bodyPr/>
          <a:lstStyle/>
          <a:p>
            <a:fld id="{6A6F6C6C-B963-AA4A-95A6-EBCE3E63207E}" type="slidenum">
              <a:rPr lang="es-ES" smtClean="0"/>
              <a:t>‹Nº›</a:t>
            </a:fld>
            <a:endParaRPr lang="es-ES" dirty="0"/>
          </a:p>
        </p:txBody>
      </p:sp>
    </p:spTree>
    <p:extLst>
      <p:ext uri="{BB962C8B-B14F-4D97-AF65-F5344CB8AC3E}">
        <p14:creationId xmlns:p14="http://schemas.microsoft.com/office/powerpoint/2010/main" val="2427527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9F5B55-9317-5C47-AE76-D8BE40B9260A}"/>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F2873DE-DF7A-0A4D-9D2F-0B443943FABC}"/>
              </a:ext>
            </a:extLst>
          </p:cNvPr>
          <p:cNvSpPr>
            <a:spLocks noGrp="1"/>
          </p:cNvSpPr>
          <p:nvPr>
            <p:ph type="body" orient="vert" idx="1"/>
          </p:nvPr>
        </p:nvSpPr>
        <p:spPr/>
        <p:txBody>
          <a:bodyPr vert="eaVert"/>
          <a:lstStyle/>
          <a:p>
            <a:r>
              <a:rPr lang="es-ES"/>
              <a:t>Editar los estilos de texto del patrón
Segundo nivel
Tercer nivel
Cuarto nivel
Quinto nivel</a:t>
            </a:r>
          </a:p>
        </p:txBody>
      </p:sp>
      <p:sp>
        <p:nvSpPr>
          <p:cNvPr id="4" name="Marcador de fecha 3">
            <a:extLst>
              <a:ext uri="{FF2B5EF4-FFF2-40B4-BE49-F238E27FC236}">
                <a16:creationId xmlns:a16="http://schemas.microsoft.com/office/drawing/2014/main" id="{8CF750B3-6090-3B49-83E4-E4A43FD2E364}"/>
              </a:ext>
            </a:extLst>
          </p:cNvPr>
          <p:cNvSpPr>
            <a:spLocks noGrp="1"/>
          </p:cNvSpPr>
          <p:nvPr>
            <p:ph type="dt" sz="half" idx="10"/>
          </p:nvPr>
        </p:nvSpPr>
        <p:spPr/>
        <p:txBody>
          <a:bodyPr/>
          <a:lstStyle/>
          <a:p>
            <a:fld id="{D7410A62-8100-A548-8FEC-404B1384EFBD}" type="datetimeFigureOut">
              <a:rPr lang="es-ES" smtClean="0"/>
              <a:t>11/1/23</a:t>
            </a:fld>
            <a:endParaRPr lang="es-ES" dirty="0"/>
          </a:p>
        </p:txBody>
      </p:sp>
      <p:sp>
        <p:nvSpPr>
          <p:cNvPr id="5" name="Marcador de pie de página 4">
            <a:extLst>
              <a:ext uri="{FF2B5EF4-FFF2-40B4-BE49-F238E27FC236}">
                <a16:creationId xmlns:a16="http://schemas.microsoft.com/office/drawing/2014/main" id="{030A1F41-B857-284B-A2C5-206B29DF2661}"/>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0F3730DA-C498-3A42-A388-8F1AA8B7E532}"/>
              </a:ext>
            </a:extLst>
          </p:cNvPr>
          <p:cNvSpPr>
            <a:spLocks noGrp="1"/>
          </p:cNvSpPr>
          <p:nvPr>
            <p:ph type="sldNum" sz="quarter" idx="12"/>
          </p:nvPr>
        </p:nvSpPr>
        <p:spPr/>
        <p:txBody>
          <a:bodyPr/>
          <a:lstStyle/>
          <a:p>
            <a:fld id="{6A6F6C6C-B963-AA4A-95A6-EBCE3E63207E}" type="slidenum">
              <a:rPr lang="es-ES" smtClean="0"/>
              <a:t>‹Nº›</a:t>
            </a:fld>
            <a:endParaRPr lang="es-ES" dirty="0"/>
          </a:p>
        </p:txBody>
      </p:sp>
    </p:spTree>
    <p:extLst>
      <p:ext uri="{BB962C8B-B14F-4D97-AF65-F5344CB8AC3E}">
        <p14:creationId xmlns:p14="http://schemas.microsoft.com/office/powerpoint/2010/main" val="224715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C1DFD5E-739A-3C43-A44F-2CFAFDFBF33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A426681-0E73-8B40-8FC0-7AC6B088AE29}"/>
              </a:ext>
            </a:extLst>
          </p:cNvPr>
          <p:cNvSpPr>
            <a:spLocks noGrp="1"/>
          </p:cNvSpPr>
          <p:nvPr>
            <p:ph type="body" orient="vert" idx="1"/>
          </p:nvPr>
        </p:nvSpPr>
        <p:spPr>
          <a:xfrm>
            <a:off x="838200" y="365125"/>
            <a:ext cx="7734300" cy="5811838"/>
          </a:xfrm>
        </p:spPr>
        <p:txBody>
          <a:bodyPr vert="eaVert"/>
          <a:lstStyle/>
          <a:p>
            <a:r>
              <a:rPr lang="es-ES"/>
              <a:t>Editar los estilos de texto del patrón
Segundo nivel
Tercer nivel
Cuarto nivel
Quinto nivel</a:t>
            </a:r>
          </a:p>
        </p:txBody>
      </p:sp>
      <p:sp>
        <p:nvSpPr>
          <p:cNvPr id="4" name="Marcador de fecha 3">
            <a:extLst>
              <a:ext uri="{FF2B5EF4-FFF2-40B4-BE49-F238E27FC236}">
                <a16:creationId xmlns:a16="http://schemas.microsoft.com/office/drawing/2014/main" id="{594713C8-1AE3-F54E-887A-C5FD3CEE6A13}"/>
              </a:ext>
            </a:extLst>
          </p:cNvPr>
          <p:cNvSpPr>
            <a:spLocks noGrp="1"/>
          </p:cNvSpPr>
          <p:nvPr>
            <p:ph type="dt" sz="half" idx="10"/>
          </p:nvPr>
        </p:nvSpPr>
        <p:spPr/>
        <p:txBody>
          <a:bodyPr/>
          <a:lstStyle/>
          <a:p>
            <a:fld id="{D7410A62-8100-A548-8FEC-404B1384EFBD}" type="datetimeFigureOut">
              <a:rPr lang="es-ES" smtClean="0"/>
              <a:t>11/1/23</a:t>
            </a:fld>
            <a:endParaRPr lang="es-ES" dirty="0"/>
          </a:p>
        </p:txBody>
      </p:sp>
      <p:sp>
        <p:nvSpPr>
          <p:cNvPr id="5" name="Marcador de pie de página 4">
            <a:extLst>
              <a:ext uri="{FF2B5EF4-FFF2-40B4-BE49-F238E27FC236}">
                <a16:creationId xmlns:a16="http://schemas.microsoft.com/office/drawing/2014/main" id="{4D50784D-DA2C-CF44-BC83-A82529E9BAA4}"/>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C74A0C84-5EA3-2A49-BF38-DFFA9CF3D68A}"/>
              </a:ext>
            </a:extLst>
          </p:cNvPr>
          <p:cNvSpPr>
            <a:spLocks noGrp="1"/>
          </p:cNvSpPr>
          <p:nvPr>
            <p:ph type="sldNum" sz="quarter" idx="12"/>
          </p:nvPr>
        </p:nvSpPr>
        <p:spPr/>
        <p:txBody>
          <a:bodyPr/>
          <a:lstStyle/>
          <a:p>
            <a:fld id="{6A6F6C6C-B963-AA4A-95A6-EBCE3E63207E}" type="slidenum">
              <a:rPr lang="es-ES" smtClean="0"/>
              <a:t>‹Nº›</a:t>
            </a:fld>
            <a:endParaRPr lang="es-ES" dirty="0"/>
          </a:p>
        </p:txBody>
      </p:sp>
    </p:spTree>
    <p:extLst>
      <p:ext uri="{BB962C8B-B14F-4D97-AF65-F5344CB8AC3E}">
        <p14:creationId xmlns:p14="http://schemas.microsoft.com/office/powerpoint/2010/main" val="1887278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C0E8BD-CA86-B84A-ADAB-F7D9048FD8F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0557B5E-7528-5F44-A046-A20B9B602265}"/>
              </a:ext>
            </a:extLst>
          </p:cNvPr>
          <p:cNvSpPr>
            <a:spLocks noGrp="1"/>
          </p:cNvSpPr>
          <p:nvPr>
            <p:ph idx="1"/>
          </p:nvPr>
        </p:nvSpPr>
        <p:spPr/>
        <p:txBody>
          <a:bodyPr/>
          <a:lstStyle/>
          <a:p>
            <a:r>
              <a:rPr lang="es-ES"/>
              <a:t>Editar los estilos de texto del patrón
Segundo nivel
Tercer nivel
Cuarto nivel
Quinto nivel</a:t>
            </a:r>
          </a:p>
        </p:txBody>
      </p:sp>
      <p:sp>
        <p:nvSpPr>
          <p:cNvPr id="4" name="Marcador de fecha 3">
            <a:extLst>
              <a:ext uri="{FF2B5EF4-FFF2-40B4-BE49-F238E27FC236}">
                <a16:creationId xmlns:a16="http://schemas.microsoft.com/office/drawing/2014/main" id="{6A93EEF2-8645-3549-93B4-AAB8E8CD95DC}"/>
              </a:ext>
            </a:extLst>
          </p:cNvPr>
          <p:cNvSpPr>
            <a:spLocks noGrp="1"/>
          </p:cNvSpPr>
          <p:nvPr>
            <p:ph type="dt" sz="half" idx="10"/>
          </p:nvPr>
        </p:nvSpPr>
        <p:spPr/>
        <p:txBody>
          <a:bodyPr/>
          <a:lstStyle/>
          <a:p>
            <a:fld id="{D7410A62-8100-A548-8FEC-404B1384EFBD}" type="datetimeFigureOut">
              <a:rPr lang="es-ES" smtClean="0"/>
              <a:t>11/1/23</a:t>
            </a:fld>
            <a:endParaRPr lang="es-ES" dirty="0"/>
          </a:p>
        </p:txBody>
      </p:sp>
      <p:sp>
        <p:nvSpPr>
          <p:cNvPr id="5" name="Marcador de pie de página 4">
            <a:extLst>
              <a:ext uri="{FF2B5EF4-FFF2-40B4-BE49-F238E27FC236}">
                <a16:creationId xmlns:a16="http://schemas.microsoft.com/office/drawing/2014/main" id="{4DE7C66D-7827-6541-814E-55DEB8CB20EB}"/>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73961877-0758-7045-99F5-C5926925474E}"/>
              </a:ext>
            </a:extLst>
          </p:cNvPr>
          <p:cNvSpPr>
            <a:spLocks noGrp="1"/>
          </p:cNvSpPr>
          <p:nvPr>
            <p:ph type="sldNum" sz="quarter" idx="12"/>
          </p:nvPr>
        </p:nvSpPr>
        <p:spPr/>
        <p:txBody>
          <a:bodyPr/>
          <a:lstStyle/>
          <a:p>
            <a:fld id="{6A6F6C6C-B963-AA4A-95A6-EBCE3E63207E}" type="slidenum">
              <a:rPr lang="es-ES" smtClean="0"/>
              <a:t>‹Nº›</a:t>
            </a:fld>
            <a:endParaRPr lang="es-ES" dirty="0"/>
          </a:p>
        </p:txBody>
      </p:sp>
    </p:spTree>
    <p:extLst>
      <p:ext uri="{BB962C8B-B14F-4D97-AF65-F5344CB8AC3E}">
        <p14:creationId xmlns:p14="http://schemas.microsoft.com/office/powerpoint/2010/main" val="1204660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6CE91A-5C1D-1242-AF5C-897443FFF28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4C8127EE-200C-B946-906E-E0897CA9EB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a:t>Editar los estilos de texto del patrón
Segundo nivel
Tercer nivel
Cuarto nivel
Quinto nivel</a:t>
            </a:r>
          </a:p>
        </p:txBody>
      </p:sp>
      <p:sp>
        <p:nvSpPr>
          <p:cNvPr id="4" name="Marcador de fecha 3">
            <a:extLst>
              <a:ext uri="{FF2B5EF4-FFF2-40B4-BE49-F238E27FC236}">
                <a16:creationId xmlns:a16="http://schemas.microsoft.com/office/drawing/2014/main" id="{B65066EE-C4B1-7B4A-8323-6E025C899532}"/>
              </a:ext>
            </a:extLst>
          </p:cNvPr>
          <p:cNvSpPr>
            <a:spLocks noGrp="1"/>
          </p:cNvSpPr>
          <p:nvPr>
            <p:ph type="dt" sz="half" idx="10"/>
          </p:nvPr>
        </p:nvSpPr>
        <p:spPr/>
        <p:txBody>
          <a:bodyPr/>
          <a:lstStyle/>
          <a:p>
            <a:fld id="{D7410A62-8100-A548-8FEC-404B1384EFBD}" type="datetimeFigureOut">
              <a:rPr lang="es-ES" smtClean="0"/>
              <a:t>11/1/23</a:t>
            </a:fld>
            <a:endParaRPr lang="es-ES" dirty="0"/>
          </a:p>
        </p:txBody>
      </p:sp>
      <p:sp>
        <p:nvSpPr>
          <p:cNvPr id="5" name="Marcador de pie de página 4">
            <a:extLst>
              <a:ext uri="{FF2B5EF4-FFF2-40B4-BE49-F238E27FC236}">
                <a16:creationId xmlns:a16="http://schemas.microsoft.com/office/drawing/2014/main" id="{B16FF76B-2D74-9F49-AE18-4E5FA2953E9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6D1EF348-5D11-ED4F-9420-F0DC7BD2237B}"/>
              </a:ext>
            </a:extLst>
          </p:cNvPr>
          <p:cNvSpPr>
            <a:spLocks noGrp="1"/>
          </p:cNvSpPr>
          <p:nvPr>
            <p:ph type="sldNum" sz="quarter" idx="12"/>
          </p:nvPr>
        </p:nvSpPr>
        <p:spPr/>
        <p:txBody>
          <a:bodyPr/>
          <a:lstStyle/>
          <a:p>
            <a:fld id="{6A6F6C6C-B963-AA4A-95A6-EBCE3E63207E}" type="slidenum">
              <a:rPr lang="es-ES" smtClean="0"/>
              <a:t>‹Nº›</a:t>
            </a:fld>
            <a:endParaRPr lang="es-ES" dirty="0"/>
          </a:p>
        </p:txBody>
      </p:sp>
    </p:spTree>
    <p:extLst>
      <p:ext uri="{BB962C8B-B14F-4D97-AF65-F5344CB8AC3E}">
        <p14:creationId xmlns:p14="http://schemas.microsoft.com/office/powerpoint/2010/main" val="321025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315D9D-9075-EF41-A87A-2E23CFF088E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3E0CF4E-99BE-734C-8D93-A5C2E01B2620}"/>
              </a:ext>
            </a:extLst>
          </p:cNvPr>
          <p:cNvSpPr>
            <a:spLocks noGrp="1"/>
          </p:cNvSpPr>
          <p:nvPr>
            <p:ph sz="half" idx="1"/>
          </p:nvPr>
        </p:nvSpPr>
        <p:spPr>
          <a:xfrm>
            <a:off x="838200" y="1825625"/>
            <a:ext cx="5181600" cy="4351338"/>
          </a:xfrm>
        </p:spPr>
        <p:txBody>
          <a:bodyPr/>
          <a:lstStyle/>
          <a:p>
            <a:r>
              <a:rPr lang="es-ES"/>
              <a:t>Editar los estilos de texto del patrón
Segundo nivel
Tercer nivel
Cuarto nivel
Quinto nivel</a:t>
            </a:r>
          </a:p>
        </p:txBody>
      </p:sp>
      <p:sp>
        <p:nvSpPr>
          <p:cNvPr id="4" name="Marcador de contenido 3">
            <a:extLst>
              <a:ext uri="{FF2B5EF4-FFF2-40B4-BE49-F238E27FC236}">
                <a16:creationId xmlns:a16="http://schemas.microsoft.com/office/drawing/2014/main" id="{4E3F388D-5E48-E94D-8E00-4F125F96D3E5}"/>
              </a:ext>
            </a:extLst>
          </p:cNvPr>
          <p:cNvSpPr>
            <a:spLocks noGrp="1"/>
          </p:cNvSpPr>
          <p:nvPr>
            <p:ph sz="half" idx="2"/>
          </p:nvPr>
        </p:nvSpPr>
        <p:spPr>
          <a:xfrm>
            <a:off x="6172200" y="1825625"/>
            <a:ext cx="5181600" cy="4351338"/>
          </a:xfrm>
        </p:spPr>
        <p:txBody>
          <a:bodyPr/>
          <a:lstStyle/>
          <a:p>
            <a:r>
              <a:rPr lang="es-ES"/>
              <a:t>Editar los estilos de texto del patrón
Segundo nivel
Tercer nivel
Cuarto nivel
Quinto nivel</a:t>
            </a:r>
          </a:p>
        </p:txBody>
      </p:sp>
      <p:sp>
        <p:nvSpPr>
          <p:cNvPr id="5" name="Marcador de fecha 4">
            <a:extLst>
              <a:ext uri="{FF2B5EF4-FFF2-40B4-BE49-F238E27FC236}">
                <a16:creationId xmlns:a16="http://schemas.microsoft.com/office/drawing/2014/main" id="{CCC946C6-634B-6340-B560-F800F02C32D8}"/>
              </a:ext>
            </a:extLst>
          </p:cNvPr>
          <p:cNvSpPr>
            <a:spLocks noGrp="1"/>
          </p:cNvSpPr>
          <p:nvPr>
            <p:ph type="dt" sz="half" idx="10"/>
          </p:nvPr>
        </p:nvSpPr>
        <p:spPr/>
        <p:txBody>
          <a:bodyPr/>
          <a:lstStyle/>
          <a:p>
            <a:fld id="{D7410A62-8100-A548-8FEC-404B1384EFBD}" type="datetimeFigureOut">
              <a:rPr lang="es-ES" smtClean="0"/>
              <a:t>11/1/23</a:t>
            </a:fld>
            <a:endParaRPr lang="es-ES" dirty="0"/>
          </a:p>
        </p:txBody>
      </p:sp>
      <p:sp>
        <p:nvSpPr>
          <p:cNvPr id="6" name="Marcador de pie de página 5">
            <a:extLst>
              <a:ext uri="{FF2B5EF4-FFF2-40B4-BE49-F238E27FC236}">
                <a16:creationId xmlns:a16="http://schemas.microsoft.com/office/drawing/2014/main" id="{395B3FC2-449E-C349-AB61-277DA2DF53C8}"/>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D11986CF-AF06-DB49-B5A5-69716CB493E1}"/>
              </a:ext>
            </a:extLst>
          </p:cNvPr>
          <p:cNvSpPr>
            <a:spLocks noGrp="1"/>
          </p:cNvSpPr>
          <p:nvPr>
            <p:ph type="sldNum" sz="quarter" idx="12"/>
          </p:nvPr>
        </p:nvSpPr>
        <p:spPr/>
        <p:txBody>
          <a:bodyPr/>
          <a:lstStyle/>
          <a:p>
            <a:fld id="{6A6F6C6C-B963-AA4A-95A6-EBCE3E63207E}" type="slidenum">
              <a:rPr lang="es-ES" smtClean="0"/>
              <a:t>‹Nº›</a:t>
            </a:fld>
            <a:endParaRPr lang="es-ES" dirty="0"/>
          </a:p>
        </p:txBody>
      </p:sp>
    </p:spTree>
    <p:extLst>
      <p:ext uri="{BB962C8B-B14F-4D97-AF65-F5344CB8AC3E}">
        <p14:creationId xmlns:p14="http://schemas.microsoft.com/office/powerpoint/2010/main" val="1155933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C8FB34-1804-C742-B0F0-765B186D7B49}"/>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922E9F4-0707-D543-814F-018FAD28AB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p>
        </p:txBody>
      </p:sp>
      <p:sp>
        <p:nvSpPr>
          <p:cNvPr id="4" name="Marcador de contenido 3">
            <a:extLst>
              <a:ext uri="{FF2B5EF4-FFF2-40B4-BE49-F238E27FC236}">
                <a16:creationId xmlns:a16="http://schemas.microsoft.com/office/drawing/2014/main" id="{1FEDD6ED-9890-454A-A2D6-38418716F57F}"/>
              </a:ext>
            </a:extLst>
          </p:cNvPr>
          <p:cNvSpPr>
            <a:spLocks noGrp="1"/>
          </p:cNvSpPr>
          <p:nvPr>
            <p:ph sz="half" idx="2"/>
          </p:nvPr>
        </p:nvSpPr>
        <p:spPr>
          <a:xfrm>
            <a:off x="839788" y="2505075"/>
            <a:ext cx="5157787" cy="3684588"/>
          </a:xfrm>
        </p:spPr>
        <p:txBody>
          <a:bodyPr/>
          <a:lstStyle/>
          <a:p>
            <a:r>
              <a:rPr lang="es-ES"/>
              <a:t>Editar los estilos de texto del patrón
Segundo nivel
Tercer nivel
Cuarto nivel
Quinto nivel</a:t>
            </a:r>
          </a:p>
        </p:txBody>
      </p:sp>
      <p:sp>
        <p:nvSpPr>
          <p:cNvPr id="5" name="Marcador de texto 4">
            <a:extLst>
              <a:ext uri="{FF2B5EF4-FFF2-40B4-BE49-F238E27FC236}">
                <a16:creationId xmlns:a16="http://schemas.microsoft.com/office/drawing/2014/main" id="{79A33011-4A79-B049-AF74-A353D9B225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p>
        </p:txBody>
      </p:sp>
      <p:sp>
        <p:nvSpPr>
          <p:cNvPr id="6" name="Marcador de contenido 5">
            <a:extLst>
              <a:ext uri="{FF2B5EF4-FFF2-40B4-BE49-F238E27FC236}">
                <a16:creationId xmlns:a16="http://schemas.microsoft.com/office/drawing/2014/main" id="{A4E62865-BF22-D740-9E71-9F9865D6FF0B}"/>
              </a:ext>
            </a:extLst>
          </p:cNvPr>
          <p:cNvSpPr>
            <a:spLocks noGrp="1"/>
          </p:cNvSpPr>
          <p:nvPr>
            <p:ph sz="quarter" idx="4"/>
          </p:nvPr>
        </p:nvSpPr>
        <p:spPr>
          <a:xfrm>
            <a:off x="6172200" y="2505075"/>
            <a:ext cx="5183188" cy="3684588"/>
          </a:xfrm>
        </p:spPr>
        <p:txBody>
          <a:bodyPr/>
          <a:lstStyle/>
          <a:p>
            <a:r>
              <a:rPr lang="es-ES"/>
              <a:t>Editar los estilos de texto del patrón
Segundo nivel
Tercer nivel
Cuarto nivel
Quinto nivel</a:t>
            </a:r>
          </a:p>
        </p:txBody>
      </p:sp>
      <p:sp>
        <p:nvSpPr>
          <p:cNvPr id="7" name="Marcador de fecha 6">
            <a:extLst>
              <a:ext uri="{FF2B5EF4-FFF2-40B4-BE49-F238E27FC236}">
                <a16:creationId xmlns:a16="http://schemas.microsoft.com/office/drawing/2014/main" id="{F2ED0B14-1694-AE46-B971-5DF7589A4D07}"/>
              </a:ext>
            </a:extLst>
          </p:cNvPr>
          <p:cNvSpPr>
            <a:spLocks noGrp="1"/>
          </p:cNvSpPr>
          <p:nvPr>
            <p:ph type="dt" sz="half" idx="10"/>
          </p:nvPr>
        </p:nvSpPr>
        <p:spPr/>
        <p:txBody>
          <a:bodyPr/>
          <a:lstStyle/>
          <a:p>
            <a:fld id="{D7410A62-8100-A548-8FEC-404B1384EFBD}" type="datetimeFigureOut">
              <a:rPr lang="es-ES" smtClean="0"/>
              <a:t>11/1/23</a:t>
            </a:fld>
            <a:endParaRPr lang="es-ES" dirty="0"/>
          </a:p>
        </p:txBody>
      </p:sp>
      <p:sp>
        <p:nvSpPr>
          <p:cNvPr id="8" name="Marcador de pie de página 7">
            <a:extLst>
              <a:ext uri="{FF2B5EF4-FFF2-40B4-BE49-F238E27FC236}">
                <a16:creationId xmlns:a16="http://schemas.microsoft.com/office/drawing/2014/main" id="{96C3DF33-6CA7-3C41-BDF6-6C9C1E166B46}"/>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CDA50E86-846A-324C-846E-B03F46CB643C}"/>
              </a:ext>
            </a:extLst>
          </p:cNvPr>
          <p:cNvSpPr>
            <a:spLocks noGrp="1"/>
          </p:cNvSpPr>
          <p:nvPr>
            <p:ph type="sldNum" sz="quarter" idx="12"/>
          </p:nvPr>
        </p:nvSpPr>
        <p:spPr/>
        <p:txBody>
          <a:bodyPr/>
          <a:lstStyle/>
          <a:p>
            <a:fld id="{6A6F6C6C-B963-AA4A-95A6-EBCE3E63207E}" type="slidenum">
              <a:rPr lang="es-ES" smtClean="0"/>
              <a:t>‹Nº›</a:t>
            </a:fld>
            <a:endParaRPr lang="es-ES" dirty="0"/>
          </a:p>
        </p:txBody>
      </p:sp>
    </p:spTree>
    <p:extLst>
      <p:ext uri="{BB962C8B-B14F-4D97-AF65-F5344CB8AC3E}">
        <p14:creationId xmlns:p14="http://schemas.microsoft.com/office/powerpoint/2010/main" val="699412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31815C-B05F-EC42-BA04-EAAA00B2055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2FA77C0-DEAA-CE4B-BD8C-254BCC925068}"/>
              </a:ext>
            </a:extLst>
          </p:cNvPr>
          <p:cNvSpPr>
            <a:spLocks noGrp="1"/>
          </p:cNvSpPr>
          <p:nvPr>
            <p:ph type="dt" sz="half" idx="10"/>
          </p:nvPr>
        </p:nvSpPr>
        <p:spPr/>
        <p:txBody>
          <a:bodyPr/>
          <a:lstStyle/>
          <a:p>
            <a:fld id="{D7410A62-8100-A548-8FEC-404B1384EFBD}" type="datetimeFigureOut">
              <a:rPr lang="es-ES" smtClean="0"/>
              <a:t>11/1/23</a:t>
            </a:fld>
            <a:endParaRPr lang="es-ES" dirty="0"/>
          </a:p>
        </p:txBody>
      </p:sp>
      <p:sp>
        <p:nvSpPr>
          <p:cNvPr id="4" name="Marcador de pie de página 3">
            <a:extLst>
              <a:ext uri="{FF2B5EF4-FFF2-40B4-BE49-F238E27FC236}">
                <a16:creationId xmlns:a16="http://schemas.microsoft.com/office/drawing/2014/main" id="{74BA7097-C9A3-3146-8F52-79E676353C76}"/>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759D7196-6B92-8F47-A374-040F445933B5}"/>
              </a:ext>
            </a:extLst>
          </p:cNvPr>
          <p:cNvSpPr>
            <a:spLocks noGrp="1"/>
          </p:cNvSpPr>
          <p:nvPr>
            <p:ph type="sldNum" sz="quarter" idx="12"/>
          </p:nvPr>
        </p:nvSpPr>
        <p:spPr/>
        <p:txBody>
          <a:bodyPr/>
          <a:lstStyle/>
          <a:p>
            <a:fld id="{6A6F6C6C-B963-AA4A-95A6-EBCE3E63207E}" type="slidenum">
              <a:rPr lang="es-ES" smtClean="0"/>
              <a:t>‹Nº›</a:t>
            </a:fld>
            <a:endParaRPr lang="es-ES" dirty="0"/>
          </a:p>
        </p:txBody>
      </p:sp>
    </p:spTree>
    <p:extLst>
      <p:ext uri="{BB962C8B-B14F-4D97-AF65-F5344CB8AC3E}">
        <p14:creationId xmlns:p14="http://schemas.microsoft.com/office/powerpoint/2010/main" val="4286112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BA859B2-3BC8-2241-8400-3B8EDF1DBEC9}"/>
              </a:ext>
            </a:extLst>
          </p:cNvPr>
          <p:cNvSpPr>
            <a:spLocks noGrp="1"/>
          </p:cNvSpPr>
          <p:nvPr>
            <p:ph type="dt" sz="half" idx="10"/>
          </p:nvPr>
        </p:nvSpPr>
        <p:spPr/>
        <p:txBody>
          <a:bodyPr/>
          <a:lstStyle/>
          <a:p>
            <a:fld id="{D7410A62-8100-A548-8FEC-404B1384EFBD}" type="datetimeFigureOut">
              <a:rPr lang="es-ES" smtClean="0"/>
              <a:t>11/1/23</a:t>
            </a:fld>
            <a:endParaRPr lang="es-ES" dirty="0"/>
          </a:p>
        </p:txBody>
      </p:sp>
      <p:sp>
        <p:nvSpPr>
          <p:cNvPr id="3" name="Marcador de pie de página 2">
            <a:extLst>
              <a:ext uri="{FF2B5EF4-FFF2-40B4-BE49-F238E27FC236}">
                <a16:creationId xmlns:a16="http://schemas.microsoft.com/office/drawing/2014/main" id="{1C66F8AE-668E-194C-B69A-E136842F803E}"/>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14439BD1-98F9-7D49-B96D-1F4AC444A808}"/>
              </a:ext>
            </a:extLst>
          </p:cNvPr>
          <p:cNvSpPr>
            <a:spLocks noGrp="1"/>
          </p:cNvSpPr>
          <p:nvPr>
            <p:ph type="sldNum" sz="quarter" idx="12"/>
          </p:nvPr>
        </p:nvSpPr>
        <p:spPr/>
        <p:txBody>
          <a:bodyPr/>
          <a:lstStyle/>
          <a:p>
            <a:fld id="{6A6F6C6C-B963-AA4A-95A6-EBCE3E63207E}" type="slidenum">
              <a:rPr lang="es-ES" smtClean="0"/>
              <a:t>‹Nº›</a:t>
            </a:fld>
            <a:endParaRPr lang="es-ES" dirty="0"/>
          </a:p>
        </p:txBody>
      </p:sp>
    </p:spTree>
    <p:extLst>
      <p:ext uri="{BB962C8B-B14F-4D97-AF65-F5344CB8AC3E}">
        <p14:creationId xmlns:p14="http://schemas.microsoft.com/office/powerpoint/2010/main" val="282512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CFE9DA-A800-7843-B19A-6A43F240D71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8BB251B-E8E0-9748-B2AB-ED4A321C8B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Editar los estilos de texto del patrón
Segundo nivel
Tercer nivel
Cuarto nivel
Quinto nivel</a:t>
            </a:r>
          </a:p>
        </p:txBody>
      </p:sp>
      <p:sp>
        <p:nvSpPr>
          <p:cNvPr id="4" name="Marcador de texto 3">
            <a:extLst>
              <a:ext uri="{FF2B5EF4-FFF2-40B4-BE49-F238E27FC236}">
                <a16:creationId xmlns:a16="http://schemas.microsoft.com/office/drawing/2014/main" id="{5B673FAA-D43E-1646-A37B-F92A9B871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p>
        </p:txBody>
      </p:sp>
      <p:sp>
        <p:nvSpPr>
          <p:cNvPr id="5" name="Marcador de fecha 4">
            <a:extLst>
              <a:ext uri="{FF2B5EF4-FFF2-40B4-BE49-F238E27FC236}">
                <a16:creationId xmlns:a16="http://schemas.microsoft.com/office/drawing/2014/main" id="{764F5FD1-7A76-3842-9251-A1D55802F558}"/>
              </a:ext>
            </a:extLst>
          </p:cNvPr>
          <p:cNvSpPr>
            <a:spLocks noGrp="1"/>
          </p:cNvSpPr>
          <p:nvPr>
            <p:ph type="dt" sz="half" idx="10"/>
          </p:nvPr>
        </p:nvSpPr>
        <p:spPr/>
        <p:txBody>
          <a:bodyPr/>
          <a:lstStyle/>
          <a:p>
            <a:fld id="{D7410A62-8100-A548-8FEC-404B1384EFBD}" type="datetimeFigureOut">
              <a:rPr lang="es-ES" smtClean="0"/>
              <a:t>11/1/23</a:t>
            </a:fld>
            <a:endParaRPr lang="es-ES" dirty="0"/>
          </a:p>
        </p:txBody>
      </p:sp>
      <p:sp>
        <p:nvSpPr>
          <p:cNvPr id="6" name="Marcador de pie de página 5">
            <a:extLst>
              <a:ext uri="{FF2B5EF4-FFF2-40B4-BE49-F238E27FC236}">
                <a16:creationId xmlns:a16="http://schemas.microsoft.com/office/drawing/2014/main" id="{741C8DB7-A03B-9F4B-B749-C36D94288CD4}"/>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5DB77C84-8A68-B043-BDD8-E6415F4C4FCD}"/>
              </a:ext>
            </a:extLst>
          </p:cNvPr>
          <p:cNvSpPr>
            <a:spLocks noGrp="1"/>
          </p:cNvSpPr>
          <p:nvPr>
            <p:ph type="sldNum" sz="quarter" idx="12"/>
          </p:nvPr>
        </p:nvSpPr>
        <p:spPr/>
        <p:txBody>
          <a:bodyPr/>
          <a:lstStyle/>
          <a:p>
            <a:fld id="{6A6F6C6C-B963-AA4A-95A6-EBCE3E63207E}" type="slidenum">
              <a:rPr lang="es-ES" smtClean="0"/>
              <a:t>‹Nº›</a:t>
            </a:fld>
            <a:endParaRPr lang="es-ES" dirty="0"/>
          </a:p>
        </p:txBody>
      </p:sp>
    </p:spTree>
    <p:extLst>
      <p:ext uri="{BB962C8B-B14F-4D97-AF65-F5344CB8AC3E}">
        <p14:creationId xmlns:p14="http://schemas.microsoft.com/office/powerpoint/2010/main" val="704923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FE1AE4-1717-9B48-95F9-F57CCA15995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EE044FB8-B4CD-6F4C-A9C7-6F8B771010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28D1AABA-35F2-6740-B501-339B8284A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p>
        </p:txBody>
      </p:sp>
      <p:sp>
        <p:nvSpPr>
          <p:cNvPr id="5" name="Marcador de fecha 4">
            <a:extLst>
              <a:ext uri="{FF2B5EF4-FFF2-40B4-BE49-F238E27FC236}">
                <a16:creationId xmlns:a16="http://schemas.microsoft.com/office/drawing/2014/main" id="{427020D1-A62E-C345-8F59-224E31D0D0D8}"/>
              </a:ext>
            </a:extLst>
          </p:cNvPr>
          <p:cNvSpPr>
            <a:spLocks noGrp="1"/>
          </p:cNvSpPr>
          <p:nvPr>
            <p:ph type="dt" sz="half" idx="10"/>
          </p:nvPr>
        </p:nvSpPr>
        <p:spPr/>
        <p:txBody>
          <a:bodyPr/>
          <a:lstStyle/>
          <a:p>
            <a:fld id="{D7410A62-8100-A548-8FEC-404B1384EFBD}" type="datetimeFigureOut">
              <a:rPr lang="es-ES" smtClean="0"/>
              <a:t>11/1/23</a:t>
            </a:fld>
            <a:endParaRPr lang="es-ES" dirty="0"/>
          </a:p>
        </p:txBody>
      </p:sp>
      <p:sp>
        <p:nvSpPr>
          <p:cNvPr id="6" name="Marcador de pie de página 5">
            <a:extLst>
              <a:ext uri="{FF2B5EF4-FFF2-40B4-BE49-F238E27FC236}">
                <a16:creationId xmlns:a16="http://schemas.microsoft.com/office/drawing/2014/main" id="{99950B19-A722-CD43-8355-0EE2192774CF}"/>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BF7F3308-4E2B-5544-95C8-30711796ED00}"/>
              </a:ext>
            </a:extLst>
          </p:cNvPr>
          <p:cNvSpPr>
            <a:spLocks noGrp="1"/>
          </p:cNvSpPr>
          <p:nvPr>
            <p:ph type="sldNum" sz="quarter" idx="12"/>
          </p:nvPr>
        </p:nvSpPr>
        <p:spPr/>
        <p:txBody>
          <a:bodyPr/>
          <a:lstStyle/>
          <a:p>
            <a:fld id="{6A6F6C6C-B963-AA4A-95A6-EBCE3E63207E}" type="slidenum">
              <a:rPr lang="es-ES" smtClean="0"/>
              <a:t>‹Nº›</a:t>
            </a:fld>
            <a:endParaRPr lang="es-ES" dirty="0"/>
          </a:p>
        </p:txBody>
      </p:sp>
    </p:spTree>
    <p:extLst>
      <p:ext uri="{BB962C8B-B14F-4D97-AF65-F5344CB8AC3E}">
        <p14:creationId xmlns:p14="http://schemas.microsoft.com/office/powerpoint/2010/main" val="2608249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4F427B7-8F01-CA42-9541-D99695EC9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F885999-0225-BD47-B578-A3C9CB7690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Editar los estilos de texto del patrón
Segundo nivel
Tercer nivel
Cuarto nivel
Quinto nivel</a:t>
            </a:r>
          </a:p>
        </p:txBody>
      </p:sp>
      <p:sp>
        <p:nvSpPr>
          <p:cNvPr id="4" name="Marcador de fecha 3">
            <a:extLst>
              <a:ext uri="{FF2B5EF4-FFF2-40B4-BE49-F238E27FC236}">
                <a16:creationId xmlns:a16="http://schemas.microsoft.com/office/drawing/2014/main" id="{11F3EDB3-B322-D948-A0C7-5FD19D0E2D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10A62-8100-A548-8FEC-404B1384EFBD}" type="datetimeFigureOut">
              <a:rPr lang="es-ES" smtClean="0"/>
              <a:t>11/1/23</a:t>
            </a:fld>
            <a:endParaRPr lang="es-ES" dirty="0"/>
          </a:p>
        </p:txBody>
      </p:sp>
      <p:sp>
        <p:nvSpPr>
          <p:cNvPr id="5" name="Marcador de pie de página 4">
            <a:extLst>
              <a:ext uri="{FF2B5EF4-FFF2-40B4-BE49-F238E27FC236}">
                <a16:creationId xmlns:a16="http://schemas.microsoft.com/office/drawing/2014/main" id="{AD121032-BA67-2F4F-A1AC-7DDF6AC3E7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1D8A29F6-33A5-8544-817F-14BE153447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6F6C6C-B963-AA4A-95A6-EBCE3E63207E}" type="slidenum">
              <a:rPr lang="es-ES" smtClean="0"/>
              <a:t>‹Nº›</a:t>
            </a:fld>
            <a:endParaRPr lang="es-ES" dirty="0"/>
          </a:p>
        </p:txBody>
      </p:sp>
    </p:spTree>
    <p:extLst>
      <p:ext uri="{BB962C8B-B14F-4D97-AF65-F5344CB8AC3E}">
        <p14:creationId xmlns:p14="http://schemas.microsoft.com/office/powerpoint/2010/main" val="2822088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customXml" Target="../ink/ink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customXml" Target="../ink/ink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4" Type="http://schemas.openxmlformats.org/officeDocument/2006/relationships/customXml" Target="../ink/ink3.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4" Type="http://schemas.openxmlformats.org/officeDocument/2006/relationships/customXml" Target="../ink/ink4.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64589A4-54F5-964F-A9F6-2ED8A73359FB}"/>
              </a:ext>
            </a:extLst>
          </p:cNvPr>
          <p:cNvPicPr>
            <a:picLocks noChangeAspect="1"/>
          </p:cNvPicPr>
          <p:nvPr/>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ED385D77-3CE9-BA4F-8C08-54CB296F9E3B}"/>
              </a:ext>
            </a:extLst>
          </p:cNvPr>
          <p:cNvSpPr>
            <a:spLocks noGrp="1"/>
          </p:cNvSpPr>
          <p:nvPr>
            <p:ph type="ctrTitle"/>
          </p:nvPr>
        </p:nvSpPr>
        <p:spPr>
          <a:xfrm>
            <a:off x="1524000" y="381654"/>
            <a:ext cx="9144000" cy="821354"/>
          </a:xfrm>
        </p:spPr>
        <p:txBody>
          <a:bodyPr>
            <a:normAutofit fontScale="90000"/>
          </a:bodyPr>
          <a:lstStyle/>
          <a:p>
            <a:r>
              <a:rPr lang="es-ES" sz="5400" dirty="0">
                <a:solidFill>
                  <a:schemeClr val="bg1"/>
                </a:solidFill>
                <a:latin typeface="ITC Avant Garde Gothic Std Book" panose="020B0502020202020204" pitchFamily="34" charset="0"/>
              </a:rPr>
              <a:t>Proyecto Machine Learning</a:t>
            </a:r>
          </a:p>
        </p:txBody>
      </p:sp>
      <p:sp>
        <p:nvSpPr>
          <p:cNvPr id="3" name="Subtítulo 2">
            <a:extLst>
              <a:ext uri="{FF2B5EF4-FFF2-40B4-BE49-F238E27FC236}">
                <a16:creationId xmlns:a16="http://schemas.microsoft.com/office/drawing/2014/main" id="{A06CBBCF-682F-A440-8E1A-2DC41BBCE57C}"/>
              </a:ext>
            </a:extLst>
          </p:cNvPr>
          <p:cNvSpPr>
            <a:spLocks noGrp="1"/>
          </p:cNvSpPr>
          <p:nvPr>
            <p:ph type="subTitle" idx="1"/>
          </p:nvPr>
        </p:nvSpPr>
        <p:spPr>
          <a:xfrm>
            <a:off x="1524000" y="1203008"/>
            <a:ext cx="9144000" cy="1010905"/>
          </a:xfrm>
        </p:spPr>
        <p:txBody>
          <a:bodyPr>
            <a:normAutofit/>
          </a:bodyPr>
          <a:lstStyle/>
          <a:p>
            <a:r>
              <a:rPr lang="es-ES" sz="5400" b="1" dirty="0">
                <a:solidFill>
                  <a:schemeClr val="bg1"/>
                </a:solidFill>
                <a:effectLst>
                  <a:glow rad="101600">
                    <a:schemeClr val="tx1">
                      <a:alpha val="60000"/>
                    </a:schemeClr>
                  </a:glow>
                </a:effectLst>
                <a:latin typeface="ITC Avant Garde Std Md" panose="020B0602020202020204" pitchFamily="34" charset="0"/>
              </a:rPr>
              <a:t>SAPACESHIP-TITANIC</a:t>
            </a:r>
          </a:p>
        </p:txBody>
      </p:sp>
      <p:sp>
        <p:nvSpPr>
          <p:cNvPr id="8" name="CuadroTexto 7">
            <a:extLst>
              <a:ext uri="{FF2B5EF4-FFF2-40B4-BE49-F238E27FC236}">
                <a16:creationId xmlns:a16="http://schemas.microsoft.com/office/drawing/2014/main" id="{5AA7CCE1-F682-BB49-AE43-D737E269F303}"/>
              </a:ext>
            </a:extLst>
          </p:cNvPr>
          <p:cNvSpPr txBox="1"/>
          <p:nvPr/>
        </p:nvSpPr>
        <p:spPr>
          <a:xfrm>
            <a:off x="71711" y="6476346"/>
            <a:ext cx="2904578" cy="369332"/>
          </a:xfrm>
          <a:prstGeom prst="rect">
            <a:avLst/>
          </a:prstGeom>
          <a:noFill/>
        </p:spPr>
        <p:txBody>
          <a:bodyPr wrap="none" rtlCol="0">
            <a:spAutoFit/>
          </a:bodyPr>
          <a:lstStyle/>
          <a:p>
            <a:r>
              <a:rPr lang="es-ES" dirty="0">
                <a:solidFill>
                  <a:schemeClr val="bg1"/>
                </a:solidFill>
                <a:latin typeface="AvantGarde Bk BT Book" panose="020B0402020202020204" pitchFamily="34" charset="0"/>
              </a:rPr>
              <a:t>ANTONIO AMBROSIO PRATS</a:t>
            </a:r>
          </a:p>
        </p:txBody>
      </p:sp>
    </p:spTree>
    <p:extLst>
      <p:ext uri="{BB962C8B-B14F-4D97-AF65-F5344CB8AC3E}">
        <p14:creationId xmlns:p14="http://schemas.microsoft.com/office/powerpoint/2010/main" val="2448928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F2D98B-43E8-254D-8EF0-FDE6FF9966B2}"/>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ángulo 5">
            <a:extLst>
              <a:ext uri="{FF2B5EF4-FFF2-40B4-BE49-F238E27FC236}">
                <a16:creationId xmlns:a16="http://schemas.microsoft.com/office/drawing/2014/main" id="{43296E58-4082-5C4D-BD3A-275AAC29DE00}"/>
              </a:ext>
            </a:extLst>
          </p:cNvPr>
          <p:cNvSpPr/>
          <p:nvPr/>
        </p:nvSpPr>
        <p:spPr>
          <a:xfrm>
            <a:off x="0" y="950336"/>
            <a:ext cx="12192000" cy="56107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Título 1">
            <a:extLst>
              <a:ext uri="{FF2B5EF4-FFF2-40B4-BE49-F238E27FC236}">
                <a16:creationId xmlns:a16="http://schemas.microsoft.com/office/drawing/2014/main" id="{5A324FEC-0847-B949-A859-C8960478DE7D}"/>
              </a:ext>
            </a:extLst>
          </p:cNvPr>
          <p:cNvSpPr>
            <a:spLocks noGrp="1"/>
          </p:cNvSpPr>
          <p:nvPr>
            <p:ph type="title"/>
          </p:nvPr>
        </p:nvSpPr>
        <p:spPr>
          <a:xfrm>
            <a:off x="275669" y="296936"/>
            <a:ext cx="10515600" cy="338496"/>
          </a:xfrm>
        </p:spPr>
        <p:txBody>
          <a:bodyPr>
            <a:noAutofit/>
          </a:bodyPr>
          <a:lstStyle/>
          <a:p>
            <a:r>
              <a:rPr lang="es-ES" sz="2400" b="1" dirty="0">
                <a:solidFill>
                  <a:schemeClr val="bg1"/>
                </a:solidFill>
                <a:effectLst>
                  <a:glow rad="63500">
                    <a:schemeClr val="tx1">
                      <a:alpha val="40000"/>
                    </a:schemeClr>
                  </a:glow>
                </a:effectLst>
                <a:latin typeface="ITC Avant Garde Gothic Std Demi" panose="020B0602020202020204" pitchFamily="34" charset="0"/>
              </a:rPr>
              <a:t>DESCRIPCIÓN DE LAS VARIABLES A EXPLORAR</a:t>
            </a:r>
            <a:endParaRPr lang="es-ES" sz="2400" dirty="0"/>
          </a:p>
        </p:txBody>
      </p:sp>
      <p:sp>
        <p:nvSpPr>
          <p:cNvPr id="2" name="CuadroTexto 1">
            <a:extLst>
              <a:ext uri="{FF2B5EF4-FFF2-40B4-BE49-F238E27FC236}">
                <a16:creationId xmlns:a16="http://schemas.microsoft.com/office/drawing/2014/main" id="{8B104367-3377-E040-BB30-4F4D016BCBAF}"/>
              </a:ext>
            </a:extLst>
          </p:cNvPr>
          <p:cNvSpPr txBox="1"/>
          <p:nvPr/>
        </p:nvSpPr>
        <p:spPr>
          <a:xfrm>
            <a:off x="275669" y="950336"/>
            <a:ext cx="11239572" cy="5632311"/>
          </a:xfrm>
          <a:prstGeom prst="rect">
            <a:avLst/>
          </a:prstGeom>
          <a:noFill/>
        </p:spPr>
        <p:txBody>
          <a:bodyPr wrap="square" rtlCol="0">
            <a:spAutoFit/>
          </a:bodyPr>
          <a:lstStyle/>
          <a:p>
            <a:pPr algn="just"/>
            <a:r>
              <a:rPr lang="es-ES" sz="1600" b="1" dirty="0">
                <a:solidFill>
                  <a:schemeClr val="accent4">
                    <a:lumMod val="40000"/>
                    <a:lumOff val="60000"/>
                  </a:schemeClr>
                </a:solidFill>
                <a:latin typeface="Frutiger LT Std 45 Light" panose="020B0402020204020204" pitchFamily="34" charset="0"/>
              </a:rPr>
              <a:t>PassengerId</a:t>
            </a:r>
            <a:r>
              <a:rPr lang="es-ES" sz="1400" dirty="0">
                <a:solidFill>
                  <a:schemeClr val="bg1"/>
                </a:solidFill>
                <a:latin typeface="Frutiger LT Std 45 Light" panose="020B0402020204020204" pitchFamily="34" charset="0"/>
              </a:rPr>
              <a:t>: </a:t>
            </a:r>
            <a:r>
              <a:rPr lang="es-ES" sz="1400" dirty="0">
                <a:solidFill>
                  <a:schemeClr val="bg1"/>
                </a:solidFill>
                <a:latin typeface="Frutiger LT Std 55 Roman" panose="020B0602020204020204" pitchFamily="34" charset="0"/>
              </a:rPr>
              <a:t>Se trata de una identificación única para cada pasajero. Cada Id toma la forma gggg_pp donde gggg indica el grupo con el que viaja el pasajero, y pp es su número dentro del grupo. Las personas en un grupo a menudo son miembros de la familia, pero no siempre.</a:t>
            </a:r>
          </a:p>
          <a:p>
            <a:pPr algn="just"/>
            <a:br>
              <a:rPr lang="es-ES" sz="1400" dirty="0">
                <a:solidFill>
                  <a:schemeClr val="bg1"/>
                </a:solidFill>
                <a:latin typeface="Frutiger LT Std 45 Light" panose="020B0402020204020204" pitchFamily="34" charset="0"/>
              </a:rPr>
            </a:br>
            <a:r>
              <a:rPr lang="es-ES" sz="1600" b="1" dirty="0">
                <a:solidFill>
                  <a:schemeClr val="accent4">
                    <a:lumMod val="40000"/>
                    <a:lumOff val="60000"/>
                  </a:schemeClr>
                </a:solidFill>
                <a:latin typeface="Frutiger LT Std 45 Light" panose="020B0402020204020204" pitchFamily="34" charset="0"/>
              </a:rPr>
              <a:t>HomePlanet</a:t>
            </a:r>
            <a:r>
              <a:rPr lang="es-ES" sz="1400" dirty="0">
                <a:solidFill>
                  <a:schemeClr val="bg1"/>
                </a:solidFill>
                <a:latin typeface="Frutiger LT Std 45 Light" panose="020B0402020204020204" pitchFamily="34" charset="0"/>
              </a:rPr>
              <a:t>: </a:t>
            </a:r>
            <a:r>
              <a:rPr lang="es-ES" sz="1400" dirty="0">
                <a:solidFill>
                  <a:schemeClr val="bg1"/>
                </a:solidFill>
                <a:latin typeface="Frutiger LT Std 55 Roman" panose="020B0602020204020204" pitchFamily="34" charset="0"/>
              </a:rPr>
              <a:t>El planeta del que partió el pasajero, normalmente su planeta de residencia permanente.</a:t>
            </a:r>
          </a:p>
          <a:p>
            <a:pPr algn="just"/>
            <a:br>
              <a:rPr lang="es-ES" sz="1400" dirty="0">
                <a:solidFill>
                  <a:schemeClr val="bg1"/>
                </a:solidFill>
                <a:latin typeface="Frutiger LT Std 45 Light" panose="020B0402020204020204" pitchFamily="34" charset="0"/>
              </a:rPr>
            </a:br>
            <a:r>
              <a:rPr lang="es-ES" sz="1600" b="1" dirty="0">
                <a:solidFill>
                  <a:schemeClr val="accent4">
                    <a:lumMod val="40000"/>
                    <a:lumOff val="60000"/>
                  </a:schemeClr>
                </a:solidFill>
                <a:latin typeface="Frutiger LT Std 45 Light" panose="020B0402020204020204" pitchFamily="34" charset="0"/>
              </a:rPr>
              <a:t>CryoSleep</a:t>
            </a:r>
            <a:r>
              <a:rPr lang="es-ES" sz="1400" dirty="0">
                <a:solidFill>
                  <a:schemeClr val="bg1"/>
                </a:solidFill>
                <a:latin typeface="Frutiger LT Std 45 Light" panose="020B0402020204020204" pitchFamily="34" charset="0"/>
              </a:rPr>
              <a:t>: </a:t>
            </a:r>
            <a:r>
              <a:rPr lang="es-ES" sz="1400" dirty="0">
                <a:solidFill>
                  <a:schemeClr val="bg1"/>
                </a:solidFill>
                <a:latin typeface="Frutiger LT Std 55 Roman" panose="020B0602020204020204" pitchFamily="34" charset="0"/>
              </a:rPr>
              <a:t>Indica si el pasajero eligió que se le ponga en 'animación suspendida' durante la duración del viaje. Los pasajeros en criosueño están confinados en sus cabinas.</a:t>
            </a:r>
          </a:p>
          <a:p>
            <a:pPr algn="just"/>
            <a:br>
              <a:rPr lang="es-ES" sz="1400" dirty="0">
                <a:solidFill>
                  <a:schemeClr val="bg1"/>
                </a:solidFill>
                <a:latin typeface="Frutiger LT Std 45 Light" panose="020B0402020204020204" pitchFamily="34" charset="0"/>
              </a:rPr>
            </a:br>
            <a:r>
              <a:rPr lang="es-ES" sz="1600" b="1" dirty="0">
                <a:solidFill>
                  <a:schemeClr val="accent4">
                    <a:lumMod val="40000"/>
                    <a:lumOff val="60000"/>
                  </a:schemeClr>
                </a:solidFill>
                <a:latin typeface="Frutiger LT Std 45 Light" panose="020B0402020204020204" pitchFamily="34" charset="0"/>
              </a:rPr>
              <a:t>Cabin</a:t>
            </a:r>
            <a:r>
              <a:rPr lang="es-ES" sz="1400" dirty="0">
                <a:solidFill>
                  <a:schemeClr val="bg1"/>
                </a:solidFill>
                <a:latin typeface="Frutiger LT Std 45 Light" panose="020B0402020204020204" pitchFamily="34" charset="0"/>
              </a:rPr>
              <a:t>: </a:t>
            </a:r>
            <a:r>
              <a:rPr lang="es-ES" sz="1400" dirty="0">
                <a:solidFill>
                  <a:schemeClr val="bg1"/>
                </a:solidFill>
                <a:latin typeface="Frutiger LT Std 55 Roman" panose="020B0602020204020204" pitchFamily="34" charset="0"/>
              </a:rPr>
              <a:t>El número de cabina donde se hospeda el pasajero. Toma la forma deck/num/side, donde el lado puede ser 'P' para babor, o 'S' para estribor</a:t>
            </a:r>
            <a:r>
              <a:rPr lang="es-ES" sz="1400" dirty="0">
                <a:solidFill>
                  <a:schemeClr val="bg1"/>
                </a:solidFill>
                <a:latin typeface="Frutiger LT Std 45 Light" panose="020B0402020204020204" pitchFamily="34" charset="0"/>
              </a:rPr>
              <a:t>.</a:t>
            </a:r>
          </a:p>
          <a:p>
            <a:pPr algn="just"/>
            <a:br>
              <a:rPr lang="es-ES" sz="1400" dirty="0">
                <a:solidFill>
                  <a:schemeClr val="bg1"/>
                </a:solidFill>
                <a:latin typeface="Frutiger LT Std 45 Light" panose="020B0402020204020204" pitchFamily="34" charset="0"/>
              </a:rPr>
            </a:br>
            <a:r>
              <a:rPr lang="es-ES" sz="1600" b="1" dirty="0">
                <a:solidFill>
                  <a:schemeClr val="accent4">
                    <a:lumMod val="40000"/>
                    <a:lumOff val="60000"/>
                  </a:schemeClr>
                </a:solidFill>
                <a:latin typeface="Frutiger LT Std 45 Light" panose="020B0402020204020204" pitchFamily="34" charset="0"/>
              </a:rPr>
              <a:t>Destination</a:t>
            </a:r>
            <a:r>
              <a:rPr lang="es-ES" sz="1400" dirty="0">
                <a:solidFill>
                  <a:schemeClr val="bg1"/>
                </a:solidFill>
                <a:latin typeface="Frutiger LT Std 45 Light" panose="020B0402020204020204" pitchFamily="34" charset="0"/>
              </a:rPr>
              <a:t>: </a:t>
            </a:r>
            <a:r>
              <a:rPr lang="es-ES" sz="1400" dirty="0">
                <a:solidFill>
                  <a:schemeClr val="bg1"/>
                </a:solidFill>
                <a:latin typeface="Frutiger LT Std 55 Roman" panose="020B0602020204020204" pitchFamily="34" charset="0"/>
              </a:rPr>
              <a:t>El planeta en el que desembarcará el pasajero.</a:t>
            </a:r>
          </a:p>
          <a:p>
            <a:pPr algn="just"/>
            <a:br>
              <a:rPr lang="es-ES" sz="1400" dirty="0">
                <a:solidFill>
                  <a:schemeClr val="bg1"/>
                </a:solidFill>
                <a:latin typeface="Frutiger LT Std 45 Light" panose="020B0402020204020204" pitchFamily="34" charset="0"/>
              </a:rPr>
            </a:br>
            <a:r>
              <a:rPr lang="es-ES" sz="1600" b="1" dirty="0">
                <a:solidFill>
                  <a:schemeClr val="accent4">
                    <a:lumMod val="40000"/>
                    <a:lumOff val="60000"/>
                  </a:schemeClr>
                </a:solidFill>
                <a:latin typeface="Frutiger LT Std 45 Light" panose="020B0402020204020204" pitchFamily="34" charset="0"/>
              </a:rPr>
              <a:t>Age</a:t>
            </a:r>
            <a:r>
              <a:rPr lang="es-ES" sz="1400" dirty="0">
                <a:solidFill>
                  <a:schemeClr val="bg1"/>
                </a:solidFill>
                <a:latin typeface="Frutiger LT Std 45 Light" panose="020B0402020204020204" pitchFamily="34" charset="0"/>
              </a:rPr>
              <a:t>: </a:t>
            </a:r>
            <a:r>
              <a:rPr lang="es-ES" sz="1400" dirty="0">
                <a:solidFill>
                  <a:schemeClr val="bg1"/>
                </a:solidFill>
                <a:latin typeface="Frutiger LT Std 55 Roman" panose="020B0602020204020204" pitchFamily="34" charset="0"/>
              </a:rPr>
              <a:t>La edad del pasajero.</a:t>
            </a:r>
          </a:p>
          <a:p>
            <a:pPr algn="just"/>
            <a:br>
              <a:rPr lang="es-ES" sz="1400" dirty="0">
                <a:solidFill>
                  <a:schemeClr val="bg1"/>
                </a:solidFill>
                <a:latin typeface="Frutiger LT Std 45 Light" panose="020B0402020204020204" pitchFamily="34" charset="0"/>
              </a:rPr>
            </a:br>
            <a:r>
              <a:rPr lang="es-ES" sz="1600" b="1" dirty="0">
                <a:solidFill>
                  <a:schemeClr val="accent4">
                    <a:lumMod val="40000"/>
                    <a:lumOff val="60000"/>
                  </a:schemeClr>
                </a:solidFill>
                <a:latin typeface="Frutiger LT Std 45 Light" panose="020B0402020204020204" pitchFamily="34" charset="0"/>
              </a:rPr>
              <a:t>VIP</a:t>
            </a:r>
            <a:r>
              <a:rPr lang="es-ES" sz="1400" dirty="0">
                <a:solidFill>
                  <a:schemeClr val="bg1"/>
                </a:solidFill>
                <a:latin typeface="Frutiger LT Std 45 Light" panose="020B0402020204020204" pitchFamily="34" charset="0"/>
              </a:rPr>
              <a:t>: </a:t>
            </a:r>
            <a:r>
              <a:rPr lang="es-ES" sz="1400" dirty="0">
                <a:solidFill>
                  <a:schemeClr val="bg1"/>
                </a:solidFill>
                <a:latin typeface="Frutiger LT Std 55 Roman" panose="020B0602020204020204" pitchFamily="34" charset="0"/>
              </a:rPr>
              <a:t>Si el pasajero ha pagado por un servicio VIP durante el viaje.</a:t>
            </a:r>
          </a:p>
          <a:p>
            <a:pPr algn="just"/>
            <a:br>
              <a:rPr lang="es-ES" sz="1400" dirty="0">
                <a:solidFill>
                  <a:schemeClr val="bg1"/>
                </a:solidFill>
                <a:latin typeface="Frutiger LT Std 45 Light" panose="020B0402020204020204" pitchFamily="34" charset="0"/>
              </a:rPr>
            </a:br>
            <a:r>
              <a:rPr lang="es-ES" sz="1600" b="1" dirty="0">
                <a:solidFill>
                  <a:schemeClr val="accent4">
                    <a:lumMod val="40000"/>
                    <a:lumOff val="60000"/>
                  </a:schemeClr>
                </a:solidFill>
                <a:latin typeface="Frutiger LT Std 45 Light" panose="020B0402020204020204" pitchFamily="34" charset="0"/>
              </a:rPr>
              <a:t>RoomService</a:t>
            </a:r>
            <a:r>
              <a:rPr lang="es-ES" sz="1400" dirty="0">
                <a:solidFill>
                  <a:schemeClr val="bg1"/>
                </a:solidFill>
                <a:latin typeface="Frutiger LT Std 45 Light" panose="020B0402020204020204" pitchFamily="34" charset="0"/>
              </a:rPr>
              <a:t>,  </a:t>
            </a:r>
            <a:r>
              <a:rPr lang="es-ES" sz="1600" b="1" dirty="0">
                <a:solidFill>
                  <a:schemeClr val="accent4">
                    <a:lumMod val="40000"/>
                    <a:lumOff val="60000"/>
                  </a:schemeClr>
                </a:solidFill>
                <a:latin typeface="Frutiger LT Std 45 Light" panose="020B0402020204020204" pitchFamily="34" charset="0"/>
              </a:rPr>
              <a:t>FoodCourt</a:t>
            </a:r>
            <a:r>
              <a:rPr lang="es-ES" sz="1400" dirty="0">
                <a:solidFill>
                  <a:schemeClr val="bg1"/>
                </a:solidFill>
                <a:latin typeface="Frutiger LT Std 45 Light" panose="020B0402020204020204" pitchFamily="34" charset="0"/>
              </a:rPr>
              <a:t>,  </a:t>
            </a:r>
            <a:r>
              <a:rPr lang="es-ES" sz="1600" b="1" dirty="0">
                <a:solidFill>
                  <a:schemeClr val="accent4">
                    <a:lumMod val="40000"/>
                    <a:lumOff val="60000"/>
                  </a:schemeClr>
                </a:solidFill>
                <a:latin typeface="Frutiger LT Std 45 Light" panose="020B0402020204020204" pitchFamily="34" charset="0"/>
              </a:rPr>
              <a:t>ShoppingMall</a:t>
            </a:r>
            <a:r>
              <a:rPr lang="es-ES" sz="1400" dirty="0">
                <a:solidFill>
                  <a:schemeClr val="bg1"/>
                </a:solidFill>
                <a:latin typeface="Frutiger LT Std 45 Light" panose="020B0402020204020204" pitchFamily="34" charset="0"/>
              </a:rPr>
              <a:t>,  </a:t>
            </a:r>
            <a:r>
              <a:rPr lang="es-ES" sz="1600" b="1" dirty="0">
                <a:solidFill>
                  <a:schemeClr val="accent4">
                    <a:lumMod val="40000"/>
                    <a:lumOff val="60000"/>
                  </a:schemeClr>
                </a:solidFill>
                <a:latin typeface="Frutiger LT Std 45 Light" panose="020B0402020204020204" pitchFamily="34" charset="0"/>
              </a:rPr>
              <a:t>Spa</a:t>
            </a:r>
            <a:r>
              <a:rPr lang="es-ES" sz="1400" dirty="0">
                <a:solidFill>
                  <a:schemeClr val="bg1"/>
                </a:solidFill>
                <a:latin typeface="Frutiger LT Std 45 Light" panose="020B0402020204020204" pitchFamily="34" charset="0"/>
              </a:rPr>
              <a:t>,  </a:t>
            </a:r>
            <a:r>
              <a:rPr lang="es-ES" sz="1600" b="1" dirty="0">
                <a:solidFill>
                  <a:schemeClr val="accent4">
                    <a:lumMod val="40000"/>
                    <a:lumOff val="60000"/>
                  </a:schemeClr>
                </a:solidFill>
                <a:latin typeface="Frutiger LT Std 45 Light" panose="020B0402020204020204" pitchFamily="34" charset="0"/>
              </a:rPr>
              <a:t>VRDeck</a:t>
            </a:r>
            <a:r>
              <a:rPr lang="es-ES" sz="1400" dirty="0">
                <a:solidFill>
                  <a:schemeClr val="bg1"/>
                </a:solidFill>
                <a:latin typeface="Frutiger LT Std 45 Light" panose="020B0402020204020204" pitchFamily="34" charset="0"/>
              </a:rPr>
              <a:t>: </a:t>
            </a:r>
            <a:r>
              <a:rPr lang="es-ES" sz="1400" dirty="0">
                <a:solidFill>
                  <a:schemeClr val="bg1"/>
                </a:solidFill>
                <a:latin typeface="Frutiger LT Std 55 Roman" panose="020B0602020204020204" pitchFamily="34" charset="0"/>
              </a:rPr>
              <a:t>La cantidad que el pasajero ha facturado en cada uno de los muchos servicios de lujo del Spaceship Titanic.</a:t>
            </a:r>
          </a:p>
          <a:p>
            <a:pPr algn="just"/>
            <a:br>
              <a:rPr lang="es-ES" sz="1400" dirty="0">
                <a:solidFill>
                  <a:schemeClr val="bg1"/>
                </a:solidFill>
                <a:latin typeface="Frutiger LT Std 45 Light" panose="020B0402020204020204" pitchFamily="34" charset="0"/>
              </a:rPr>
            </a:br>
            <a:r>
              <a:rPr lang="es-ES" sz="1600" b="1" dirty="0">
                <a:solidFill>
                  <a:schemeClr val="accent4">
                    <a:lumMod val="40000"/>
                    <a:lumOff val="60000"/>
                  </a:schemeClr>
                </a:solidFill>
                <a:latin typeface="Frutiger LT Std 45 Light" panose="020B0402020204020204" pitchFamily="34" charset="0"/>
              </a:rPr>
              <a:t>Name</a:t>
            </a:r>
            <a:r>
              <a:rPr lang="es-ES" sz="1400" dirty="0">
                <a:solidFill>
                  <a:schemeClr val="bg1"/>
                </a:solidFill>
                <a:latin typeface="Frutiger LT Std 45 Light" panose="020B0402020204020204" pitchFamily="34" charset="0"/>
              </a:rPr>
              <a:t>: </a:t>
            </a:r>
            <a:r>
              <a:rPr lang="es-ES" sz="1400" dirty="0">
                <a:solidFill>
                  <a:schemeClr val="bg1"/>
                </a:solidFill>
                <a:latin typeface="Frutiger LT Std 55 Roman" panose="020B0602020204020204" pitchFamily="34" charset="0"/>
              </a:rPr>
              <a:t>El nombre y apellido del pasajero.</a:t>
            </a:r>
          </a:p>
          <a:p>
            <a:pPr algn="just"/>
            <a:br>
              <a:rPr lang="es-ES" sz="1400" dirty="0">
                <a:solidFill>
                  <a:schemeClr val="bg1"/>
                </a:solidFill>
                <a:latin typeface="Frutiger LT Std 45 Light" panose="020B0402020204020204" pitchFamily="34" charset="0"/>
              </a:rPr>
            </a:br>
            <a:r>
              <a:rPr lang="es-ES" sz="1600" b="1" dirty="0">
                <a:solidFill>
                  <a:schemeClr val="accent4">
                    <a:lumMod val="40000"/>
                    <a:lumOff val="60000"/>
                  </a:schemeClr>
                </a:solidFill>
                <a:latin typeface="Frutiger LT Std 45 Light" panose="020B0402020204020204" pitchFamily="34" charset="0"/>
              </a:rPr>
              <a:t>Transported</a:t>
            </a:r>
            <a:r>
              <a:rPr lang="es-ES" sz="1400" dirty="0">
                <a:solidFill>
                  <a:schemeClr val="bg1"/>
                </a:solidFill>
                <a:latin typeface="Frutiger LT Std 45 Light" panose="020B0402020204020204" pitchFamily="34" charset="0"/>
              </a:rPr>
              <a:t>: </a:t>
            </a:r>
            <a:r>
              <a:rPr lang="es-ES" sz="1400" dirty="0">
                <a:solidFill>
                  <a:schemeClr val="bg1"/>
                </a:solidFill>
                <a:latin typeface="Frutiger LT Std 55 Roman" panose="020B0602020204020204" pitchFamily="34" charset="0"/>
              </a:rPr>
              <a:t>Si el pasajero fue transportado a otra dimensión. Este es el target, variable  a predecir.</a:t>
            </a:r>
          </a:p>
        </p:txBody>
      </p:sp>
    </p:spTree>
    <p:extLst>
      <p:ext uri="{BB962C8B-B14F-4D97-AF65-F5344CB8AC3E}">
        <p14:creationId xmlns:p14="http://schemas.microsoft.com/office/powerpoint/2010/main" val="3325324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F2D98B-43E8-254D-8EF0-FDE6FF9966B2}"/>
              </a:ext>
            </a:extLst>
          </p:cNvPr>
          <p:cNvPicPr>
            <a:picLocks noChangeAspect="1"/>
          </p:cNvPicPr>
          <p:nvPr/>
        </p:nvPicPr>
        <p:blipFill>
          <a:blip r:embed="rId2"/>
          <a:stretch>
            <a:fillRect/>
          </a:stretch>
        </p:blipFill>
        <p:spPr>
          <a:xfrm>
            <a:off x="0" y="0"/>
            <a:ext cx="12192000" cy="6858000"/>
          </a:xfrm>
          <a:prstGeom prst="rect">
            <a:avLst/>
          </a:prstGeom>
        </p:spPr>
      </p:pic>
      <p:sp>
        <p:nvSpPr>
          <p:cNvPr id="4" name="Título 1">
            <a:extLst>
              <a:ext uri="{FF2B5EF4-FFF2-40B4-BE49-F238E27FC236}">
                <a16:creationId xmlns:a16="http://schemas.microsoft.com/office/drawing/2014/main" id="{5A324FEC-0847-B949-A859-C8960478DE7D}"/>
              </a:ext>
            </a:extLst>
          </p:cNvPr>
          <p:cNvSpPr>
            <a:spLocks noGrp="1"/>
          </p:cNvSpPr>
          <p:nvPr>
            <p:ph type="title"/>
          </p:nvPr>
        </p:nvSpPr>
        <p:spPr>
          <a:xfrm>
            <a:off x="402450" y="414568"/>
            <a:ext cx="10515600" cy="338496"/>
          </a:xfrm>
        </p:spPr>
        <p:txBody>
          <a:bodyPr>
            <a:noAutofit/>
          </a:bodyPr>
          <a:lstStyle/>
          <a:p>
            <a:r>
              <a:rPr lang="es-ES" sz="3200" b="1" dirty="0">
                <a:solidFill>
                  <a:schemeClr val="bg1"/>
                </a:solidFill>
                <a:effectLst>
                  <a:glow rad="63500">
                    <a:schemeClr val="tx1">
                      <a:alpha val="40000"/>
                    </a:schemeClr>
                  </a:glow>
                </a:effectLst>
                <a:latin typeface="ITC Avant Garde Gothic Std Demi" panose="020B0602020202020204" pitchFamily="34" charset="0"/>
              </a:rPr>
              <a:t>CLASIFICACIÓN DE VARIABLES</a:t>
            </a:r>
            <a:endParaRPr lang="es-ES" sz="3200" dirty="0"/>
          </a:p>
        </p:txBody>
      </p:sp>
      <p:sp>
        <p:nvSpPr>
          <p:cNvPr id="7" name="Rectángulo 6">
            <a:extLst>
              <a:ext uri="{FF2B5EF4-FFF2-40B4-BE49-F238E27FC236}">
                <a16:creationId xmlns:a16="http://schemas.microsoft.com/office/drawing/2014/main" id="{BB82990C-5BF9-B449-8CF0-90DD8B683C9E}"/>
              </a:ext>
            </a:extLst>
          </p:cNvPr>
          <p:cNvSpPr/>
          <p:nvPr/>
        </p:nvSpPr>
        <p:spPr>
          <a:xfrm>
            <a:off x="402450" y="1588037"/>
            <a:ext cx="2834430" cy="369332"/>
          </a:xfrm>
          <a:prstGeom prst="rect">
            <a:avLst/>
          </a:prstGeom>
        </p:spPr>
        <p:txBody>
          <a:bodyPr wrap="none">
            <a:spAutoFit/>
          </a:bodyPr>
          <a:lstStyle/>
          <a:p>
            <a:r>
              <a:rPr lang="es-ES" b="1" dirty="0">
                <a:solidFill>
                  <a:schemeClr val="bg1"/>
                </a:solidFill>
                <a:latin typeface="Menlo" panose="020B0609030804020204" pitchFamily="49" charset="0"/>
              </a:rPr>
              <a:t>Variables Numéricas</a:t>
            </a:r>
            <a:endParaRPr lang="es-ES" b="0" dirty="0">
              <a:solidFill>
                <a:schemeClr val="bg1"/>
              </a:solidFill>
              <a:effectLst/>
              <a:latin typeface="Menlo" panose="020B0609030804020204" pitchFamily="49" charset="0"/>
            </a:endParaRPr>
          </a:p>
        </p:txBody>
      </p:sp>
      <p:pic>
        <p:nvPicPr>
          <p:cNvPr id="10" name="Imagen 9">
            <a:extLst>
              <a:ext uri="{FF2B5EF4-FFF2-40B4-BE49-F238E27FC236}">
                <a16:creationId xmlns:a16="http://schemas.microsoft.com/office/drawing/2014/main" id="{627E781D-A4C7-FE42-B22E-703D1B77B2D5}"/>
              </a:ext>
            </a:extLst>
          </p:cNvPr>
          <p:cNvPicPr>
            <a:picLocks noChangeAspect="1"/>
          </p:cNvPicPr>
          <p:nvPr/>
        </p:nvPicPr>
        <p:blipFill>
          <a:blip r:embed="rId3"/>
          <a:stretch>
            <a:fillRect/>
          </a:stretch>
        </p:blipFill>
        <p:spPr>
          <a:xfrm>
            <a:off x="701457" y="2192691"/>
            <a:ext cx="2235636" cy="1757494"/>
          </a:xfrm>
          <a:prstGeom prst="rect">
            <a:avLst/>
          </a:prstGeom>
          <a:ln w="3175">
            <a:solidFill>
              <a:schemeClr val="bg1"/>
            </a:solidFill>
          </a:ln>
        </p:spPr>
      </p:pic>
      <p:sp>
        <p:nvSpPr>
          <p:cNvPr id="11" name="Rectángulo 10">
            <a:extLst>
              <a:ext uri="{FF2B5EF4-FFF2-40B4-BE49-F238E27FC236}">
                <a16:creationId xmlns:a16="http://schemas.microsoft.com/office/drawing/2014/main" id="{95FA7D7E-E5B5-2B46-A666-6B45A8354485}"/>
              </a:ext>
            </a:extLst>
          </p:cNvPr>
          <p:cNvSpPr/>
          <p:nvPr/>
        </p:nvSpPr>
        <p:spPr>
          <a:xfrm>
            <a:off x="4150480" y="1588037"/>
            <a:ext cx="3113353" cy="369332"/>
          </a:xfrm>
          <a:prstGeom prst="rect">
            <a:avLst/>
          </a:prstGeom>
        </p:spPr>
        <p:txBody>
          <a:bodyPr wrap="none">
            <a:spAutoFit/>
          </a:bodyPr>
          <a:lstStyle/>
          <a:p>
            <a:r>
              <a:rPr lang="es-ES" b="1" dirty="0">
                <a:solidFill>
                  <a:schemeClr val="bg1"/>
                </a:solidFill>
                <a:latin typeface="Menlo" panose="020B0609030804020204" pitchFamily="49" charset="0"/>
              </a:rPr>
              <a:t>Variables Categóricas</a:t>
            </a:r>
            <a:endParaRPr lang="es-ES" b="0" dirty="0">
              <a:solidFill>
                <a:schemeClr val="bg1"/>
              </a:solidFill>
              <a:effectLst/>
              <a:latin typeface="Menlo" panose="020B0609030804020204" pitchFamily="49" charset="0"/>
            </a:endParaRPr>
          </a:p>
        </p:txBody>
      </p:sp>
      <p:sp>
        <p:nvSpPr>
          <p:cNvPr id="12" name="Rectángulo 11">
            <a:extLst>
              <a:ext uri="{FF2B5EF4-FFF2-40B4-BE49-F238E27FC236}">
                <a16:creationId xmlns:a16="http://schemas.microsoft.com/office/drawing/2014/main" id="{D426F91D-74D6-714A-8188-C2BE02FF6008}"/>
              </a:ext>
            </a:extLst>
          </p:cNvPr>
          <p:cNvSpPr/>
          <p:nvPr/>
        </p:nvSpPr>
        <p:spPr>
          <a:xfrm>
            <a:off x="8046352" y="1588037"/>
            <a:ext cx="2834430" cy="369332"/>
          </a:xfrm>
          <a:prstGeom prst="rect">
            <a:avLst/>
          </a:prstGeom>
        </p:spPr>
        <p:txBody>
          <a:bodyPr wrap="none">
            <a:spAutoFit/>
          </a:bodyPr>
          <a:lstStyle/>
          <a:p>
            <a:r>
              <a:rPr lang="es-ES" b="1" dirty="0">
                <a:solidFill>
                  <a:schemeClr val="bg1"/>
                </a:solidFill>
                <a:latin typeface="Menlo" panose="020B0609030804020204" pitchFamily="49" charset="0"/>
              </a:rPr>
              <a:t>Variables Booleanas</a:t>
            </a:r>
            <a:endParaRPr lang="es-ES" b="0" dirty="0">
              <a:solidFill>
                <a:schemeClr val="bg1"/>
              </a:solidFill>
              <a:effectLst/>
              <a:latin typeface="Menlo" panose="020B0609030804020204" pitchFamily="49" charset="0"/>
            </a:endParaRPr>
          </a:p>
        </p:txBody>
      </p:sp>
      <p:pic>
        <p:nvPicPr>
          <p:cNvPr id="14" name="Imagen 13">
            <a:extLst>
              <a:ext uri="{FF2B5EF4-FFF2-40B4-BE49-F238E27FC236}">
                <a16:creationId xmlns:a16="http://schemas.microsoft.com/office/drawing/2014/main" id="{5E34A17D-1B3E-F648-B62C-2896FE4902F4}"/>
              </a:ext>
            </a:extLst>
          </p:cNvPr>
          <p:cNvPicPr>
            <a:picLocks noChangeAspect="1"/>
          </p:cNvPicPr>
          <p:nvPr/>
        </p:nvPicPr>
        <p:blipFill>
          <a:blip r:embed="rId4"/>
          <a:stretch>
            <a:fillRect/>
          </a:stretch>
        </p:blipFill>
        <p:spPr>
          <a:xfrm>
            <a:off x="4491526" y="2184120"/>
            <a:ext cx="2337447" cy="1522059"/>
          </a:xfrm>
          <a:prstGeom prst="rect">
            <a:avLst/>
          </a:prstGeom>
          <a:ln w="3175">
            <a:solidFill>
              <a:schemeClr val="bg1"/>
            </a:solidFill>
          </a:ln>
        </p:spPr>
      </p:pic>
      <p:pic>
        <p:nvPicPr>
          <p:cNvPr id="16" name="Imagen 15">
            <a:extLst>
              <a:ext uri="{FF2B5EF4-FFF2-40B4-BE49-F238E27FC236}">
                <a16:creationId xmlns:a16="http://schemas.microsoft.com/office/drawing/2014/main" id="{2920B6FA-E23B-8347-AEF0-52161029903A}"/>
              </a:ext>
            </a:extLst>
          </p:cNvPr>
          <p:cNvPicPr>
            <a:picLocks noChangeAspect="1"/>
          </p:cNvPicPr>
          <p:nvPr/>
        </p:nvPicPr>
        <p:blipFill>
          <a:blip r:embed="rId5"/>
          <a:stretch>
            <a:fillRect/>
          </a:stretch>
        </p:blipFill>
        <p:spPr>
          <a:xfrm>
            <a:off x="8439425" y="2192691"/>
            <a:ext cx="2048283" cy="1037617"/>
          </a:xfrm>
          <a:prstGeom prst="rect">
            <a:avLst/>
          </a:prstGeom>
          <a:ln w="3175">
            <a:solidFill>
              <a:schemeClr val="bg1"/>
            </a:solidFill>
          </a:ln>
        </p:spPr>
      </p:pic>
      <p:sp>
        <p:nvSpPr>
          <p:cNvPr id="17" name="Marcador de contenido 2">
            <a:extLst>
              <a:ext uri="{FF2B5EF4-FFF2-40B4-BE49-F238E27FC236}">
                <a16:creationId xmlns:a16="http://schemas.microsoft.com/office/drawing/2014/main" id="{F9BF2068-BF1B-4D40-8C8C-1BD36DA8782D}"/>
              </a:ext>
            </a:extLst>
          </p:cNvPr>
          <p:cNvSpPr>
            <a:spLocks noGrp="1"/>
          </p:cNvSpPr>
          <p:nvPr>
            <p:ph idx="1"/>
          </p:nvPr>
        </p:nvSpPr>
        <p:spPr>
          <a:xfrm>
            <a:off x="543550" y="4984232"/>
            <a:ext cx="10772913" cy="1154114"/>
          </a:xfrm>
        </p:spPr>
        <p:txBody>
          <a:bodyPr>
            <a:normAutofit/>
          </a:bodyPr>
          <a:lstStyle/>
          <a:p>
            <a:pPr marL="0" indent="0" algn="just">
              <a:buNone/>
            </a:pPr>
            <a:r>
              <a:rPr lang="es-ES" sz="2300" dirty="0">
                <a:solidFill>
                  <a:schemeClr val="bg1"/>
                </a:solidFill>
              </a:rPr>
              <a:t>Es importante identificar y clasificar el tipo de los datos que contienen las variables que vamos a trabajar, y cómo vamos a procesarlos. Para finalmente aplicarles los modelos de machine learning adecuados y que nos de un buen resultado. </a:t>
            </a:r>
          </a:p>
        </p:txBody>
      </p:sp>
    </p:spTree>
    <p:extLst>
      <p:ext uri="{BB962C8B-B14F-4D97-AF65-F5344CB8AC3E}">
        <p14:creationId xmlns:p14="http://schemas.microsoft.com/office/powerpoint/2010/main" val="518900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F2D98B-43E8-254D-8EF0-FDE6FF9966B2}"/>
              </a:ext>
            </a:extLst>
          </p:cNvPr>
          <p:cNvPicPr>
            <a:picLocks noChangeAspect="1"/>
          </p:cNvPicPr>
          <p:nvPr/>
        </p:nvPicPr>
        <p:blipFill>
          <a:blip r:embed="rId2"/>
          <a:stretch>
            <a:fillRect/>
          </a:stretch>
        </p:blipFill>
        <p:spPr>
          <a:xfrm>
            <a:off x="0" y="0"/>
            <a:ext cx="12192000" cy="6858000"/>
          </a:xfrm>
          <a:prstGeom prst="rect">
            <a:avLst/>
          </a:prstGeom>
        </p:spPr>
      </p:pic>
      <p:sp>
        <p:nvSpPr>
          <p:cNvPr id="4" name="Título 1">
            <a:extLst>
              <a:ext uri="{FF2B5EF4-FFF2-40B4-BE49-F238E27FC236}">
                <a16:creationId xmlns:a16="http://schemas.microsoft.com/office/drawing/2014/main" id="{5A324FEC-0847-B949-A859-C8960478DE7D}"/>
              </a:ext>
            </a:extLst>
          </p:cNvPr>
          <p:cNvSpPr>
            <a:spLocks noGrp="1"/>
          </p:cNvSpPr>
          <p:nvPr>
            <p:ph type="title"/>
          </p:nvPr>
        </p:nvSpPr>
        <p:spPr>
          <a:xfrm>
            <a:off x="3569523" y="2084629"/>
            <a:ext cx="5052953" cy="1107814"/>
          </a:xfrm>
        </p:spPr>
        <p:txBody>
          <a:bodyPr>
            <a:noAutofit/>
          </a:bodyPr>
          <a:lstStyle/>
          <a:p>
            <a:r>
              <a:rPr lang="es-ES" sz="4800" b="1" dirty="0">
                <a:solidFill>
                  <a:schemeClr val="bg1"/>
                </a:solidFill>
                <a:effectLst>
                  <a:glow rad="63500">
                    <a:schemeClr val="tx1">
                      <a:alpha val="40000"/>
                    </a:schemeClr>
                  </a:glow>
                </a:effectLst>
                <a:latin typeface="ITC Avant Garde Gothic Std Demi" panose="020B0602020202020204" pitchFamily="34" charset="0"/>
              </a:rPr>
              <a:t>VISUALIZACIÓN</a:t>
            </a:r>
            <a:endParaRPr lang="es-ES" sz="4800" dirty="0"/>
          </a:p>
        </p:txBody>
      </p:sp>
      <p:sp>
        <p:nvSpPr>
          <p:cNvPr id="17" name="Marcador de contenido 2">
            <a:extLst>
              <a:ext uri="{FF2B5EF4-FFF2-40B4-BE49-F238E27FC236}">
                <a16:creationId xmlns:a16="http://schemas.microsoft.com/office/drawing/2014/main" id="{F9BF2068-BF1B-4D40-8C8C-1BD36DA8782D}"/>
              </a:ext>
            </a:extLst>
          </p:cNvPr>
          <p:cNvSpPr>
            <a:spLocks noGrp="1"/>
          </p:cNvSpPr>
          <p:nvPr>
            <p:ph idx="1"/>
          </p:nvPr>
        </p:nvSpPr>
        <p:spPr>
          <a:xfrm>
            <a:off x="1297585" y="3192443"/>
            <a:ext cx="9596830" cy="1834579"/>
          </a:xfrm>
        </p:spPr>
        <p:txBody>
          <a:bodyPr>
            <a:normAutofit fontScale="92500" lnSpcReduction="10000"/>
          </a:bodyPr>
          <a:lstStyle/>
          <a:p>
            <a:pPr marL="0" indent="0" algn="ctr">
              <a:lnSpc>
                <a:spcPct val="120000"/>
              </a:lnSpc>
              <a:buNone/>
            </a:pPr>
            <a:r>
              <a:rPr lang="es-ES" dirty="0">
                <a:solidFill>
                  <a:schemeClr val="bg1"/>
                </a:solidFill>
                <a:latin typeface="Frutiger LT Std 55 Roman" panose="020B0602020204020204" pitchFamily="34" charset="0"/>
              </a:rPr>
              <a:t>Antes de procesar y codificar los valores de las variables , repasémoslas y visualicemos los datos para comprenderlos. Exploremos las columnas individualmente, y algunas también su relación con el target.</a:t>
            </a:r>
          </a:p>
        </p:txBody>
      </p:sp>
    </p:spTree>
    <p:extLst>
      <p:ext uri="{BB962C8B-B14F-4D97-AF65-F5344CB8AC3E}">
        <p14:creationId xmlns:p14="http://schemas.microsoft.com/office/powerpoint/2010/main" val="510927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F2D98B-43E8-254D-8EF0-FDE6FF9966B2}"/>
              </a:ext>
            </a:extLst>
          </p:cNvPr>
          <p:cNvPicPr>
            <a:picLocks noChangeAspect="1"/>
          </p:cNvPicPr>
          <p:nvPr/>
        </p:nvPicPr>
        <p:blipFill>
          <a:blip r:embed="rId2"/>
          <a:stretch>
            <a:fillRect/>
          </a:stretch>
        </p:blipFill>
        <p:spPr>
          <a:xfrm>
            <a:off x="9525" y="0"/>
            <a:ext cx="12192000" cy="6857999"/>
          </a:xfrm>
          <a:prstGeom prst="rect">
            <a:avLst/>
          </a:prstGeom>
        </p:spPr>
      </p:pic>
      <p:sp>
        <p:nvSpPr>
          <p:cNvPr id="7" name="Rectángulo 6">
            <a:extLst>
              <a:ext uri="{FF2B5EF4-FFF2-40B4-BE49-F238E27FC236}">
                <a16:creationId xmlns:a16="http://schemas.microsoft.com/office/drawing/2014/main" id="{BB82990C-5BF9-B449-8CF0-90DD8B683C9E}"/>
              </a:ext>
            </a:extLst>
          </p:cNvPr>
          <p:cNvSpPr/>
          <p:nvPr/>
        </p:nvSpPr>
        <p:spPr>
          <a:xfrm>
            <a:off x="5225408" y="157880"/>
            <a:ext cx="1741182" cy="584775"/>
          </a:xfrm>
          <a:prstGeom prst="rect">
            <a:avLst/>
          </a:prstGeom>
        </p:spPr>
        <p:txBody>
          <a:bodyPr wrap="none">
            <a:spAutoFit/>
          </a:bodyPr>
          <a:lstStyle/>
          <a:p>
            <a:r>
              <a:rPr lang="es-ES" sz="3200" b="1" dirty="0">
                <a:solidFill>
                  <a:schemeClr val="bg1"/>
                </a:solidFill>
                <a:latin typeface="ITC Avant Garde Std Md" panose="020B0602020202020204" pitchFamily="34" charset="0"/>
              </a:rPr>
              <a:t>TARGET</a:t>
            </a:r>
            <a:endParaRPr lang="es-ES" sz="2400" b="1" dirty="0">
              <a:solidFill>
                <a:schemeClr val="bg1"/>
              </a:solidFill>
              <a:effectLst/>
              <a:latin typeface="ITC Avant Garde Std Md" panose="020B0602020202020204" pitchFamily="34" charset="0"/>
            </a:endParaRPr>
          </a:p>
        </p:txBody>
      </p:sp>
      <p:sp>
        <p:nvSpPr>
          <p:cNvPr id="17" name="Marcador de contenido 2">
            <a:extLst>
              <a:ext uri="{FF2B5EF4-FFF2-40B4-BE49-F238E27FC236}">
                <a16:creationId xmlns:a16="http://schemas.microsoft.com/office/drawing/2014/main" id="{F9BF2068-BF1B-4D40-8C8C-1BD36DA8782D}"/>
              </a:ext>
            </a:extLst>
          </p:cNvPr>
          <p:cNvSpPr>
            <a:spLocks noGrp="1"/>
          </p:cNvSpPr>
          <p:nvPr>
            <p:ph idx="1"/>
          </p:nvPr>
        </p:nvSpPr>
        <p:spPr>
          <a:xfrm>
            <a:off x="407867" y="6076102"/>
            <a:ext cx="11376263" cy="565687"/>
          </a:xfrm>
        </p:spPr>
        <p:txBody>
          <a:bodyPr>
            <a:noAutofit/>
          </a:bodyPr>
          <a:lstStyle/>
          <a:p>
            <a:pPr marL="0" indent="0" algn="ctr">
              <a:lnSpc>
                <a:spcPct val="100000"/>
              </a:lnSpc>
              <a:buNone/>
            </a:pPr>
            <a:r>
              <a:rPr lang="es-ES" sz="1600" dirty="0">
                <a:solidFill>
                  <a:schemeClr val="bg1"/>
                </a:solidFill>
                <a:latin typeface="Frutiger LT Std 55 Roman" panose="020B0602020204020204" pitchFamily="34" charset="0"/>
              </a:rPr>
              <a:t>En el gráfico podemos observar que el target tiene casi el mismo número de valores verdaderos y falsos, por lo que está muy balanceado/equilibrado. Esto en principio, simplificará la evaluación de los modelos de Machine Learning. </a:t>
            </a:r>
          </a:p>
        </p:txBody>
      </p:sp>
      <p:pic>
        <p:nvPicPr>
          <p:cNvPr id="9" name="Imagen 8">
            <a:extLst>
              <a:ext uri="{FF2B5EF4-FFF2-40B4-BE49-F238E27FC236}">
                <a16:creationId xmlns:a16="http://schemas.microsoft.com/office/drawing/2014/main" id="{EFF2BE91-B85B-7F43-A93B-082ECE7CA761}"/>
              </a:ext>
            </a:extLst>
          </p:cNvPr>
          <p:cNvPicPr>
            <a:picLocks noChangeAspect="1"/>
          </p:cNvPicPr>
          <p:nvPr/>
        </p:nvPicPr>
        <p:blipFill>
          <a:blip r:embed="rId3"/>
          <a:stretch>
            <a:fillRect/>
          </a:stretch>
        </p:blipFill>
        <p:spPr>
          <a:xfrm>
            <a:off x="3350486" y="900535"/>
            <a:ext cx="5510078" cy="4959070"/>
          </a:xfrm>
          <a:prstGeom prst="rect">
            <a:avLst/>
          </a:prstGeom>
        </p:spPr>
      </p:pic>
    </p:spTree>
    <p:extLst>
      <p:ext uri="{BB962C8B-B14F-4D97-AF65-F5344CB8AC3E}">
        <p14:creationId xmlns:p14="http://schemas.microsoft.com/office/powerpoint/2010/main" val="2238616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F2D98B-43E8-254D-8EF0-FDE6FF9966B2}"/>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ángulo 5">
            <a:extLst>
              <a:ext uri="{FF2B5EF4-FFF2-40B4-BE49-F238E27FC236}">
                <a16:creationId xmlns:a16="http://schemas.microsoft.com/office/drawing/2014/main" id="{43296E58-4082-5C4D-BD3A-275AAC29DE00}"/>
              </a:ext>
            </a:extLst>
          </p:cNvPr>
          <p:cNvSpPr/>
          <p:nvPr/>
        </p:nvSpPr>
        <p:spPr>
          <a:xfrm>
            <a:off x="6268026" y="0"/>
            <a:ext cx="5923973"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BB82990C-5BF9-B449-8CF0-90DD8B683C9E}"/>
              </a:ext>
            </a:extLst>
          </p:cNvPr>
          <p:cNvSpPr/>
          <p:nvPr/>
        </p:nvSpPr>
        <p:spPr>
          <a:xfrm>
            <a:off x="407868" y="273789"/>
            <a:ext cx="4663456" cy="584775"/>
          </a:xfrm>
          <a:prstGeom prst="rect">
            <a:avLst/>
          </a:prstGeom>
        </p:spPr>
        <p:txBody>
          <a:bodyPr wrap="none">
            <a:spAutoFit/>
          </a:bodyPr>
          <a:lstStyle/>
          <a:p>
            <a:r>
              <a:rPr lang="es-ES" sz="3200" b="1" dirty="0">
                <a:solidFill>
                  <a:schemeClr val="bg1"/>
                </a:solidFill>
                <a:effectLst/>
                <a:latin typeface="ITC Avant Garde Std Md" panose="020B0602020202020204" pitchFamily="34" charset="0"/>
              </a:rPr>
              <a:t>HomePlanet &amp; Target</a:t>
            </a:r>
          </a:p>
        </p:txBody>
      </p:sp>
      <p:sp>
        <p:nvSpPr>
          <p:cNvPr id="17" name="Marcador de contenido 2">
            <a:extLst>
              <a:ext uri="{FF2B5EF4-FFF2-40B4-BE49-F238E27FC236}">
                <a16:creationId xmlns:a16="http://schemas.microsoft.com/office/drawing/2014/main" id="{F9BF2068-BF1B-4D40-8C8C-1BD36DA8782D}"/>
              </a:ext>
            </a:extLst>
          </p:cNvPr>
          <p:cNvSpPr>
            <a:spLocks noGrp="1"/>
          </p:cNvSpPr>
          <p:nvPr>
            <p:ph idx="1"/>
          </p:nvPr>
        </p:nvSpPr>
        <p:spPr>
          <a:xfrm>
            <a:off x="6675894" y="1063916"/>
            <a:ext cx="4999241" cy="5449455"/>
          </a:xfrm>
        </p:spPr>
        <p:txBody>
          <a:bodyPr>
            <a:noAutofit/>
          </a:bodyPr>
          <a:lstStyle/>
          <a:p>
            <a:pPr marL="0" indent="0" algn="just">
              <a:lnSpc>
                <a:spcPct val="100000"/>
              </a:lnSpc>
              <a:buNone/>
            </a:pPr>
            <a:r>
              <a:rPr lang="es-ES" sz="1800" dirty="0">
                <a:solidFill>
                  <a:schemeClr val="bg1"/>
                </a:solidFill>
                <a:latin typeface="Frutiger LT Std 55 Roman" panose="020B0602020204020204" pitchFamily="34" charset="0"/>
              </a:rPr>
              <a:t>Viendo la gráfica podemos observar varias cosas. Una es, que más del 55% de los pasajeros transportados provienen del planeta Tierra.</a:t>
            </a:r>
          </a:p>
          <a:p>
            <a:pPr marL="0" indent="0" algn="just">
              <a:lnSpc>
                <a:spcPct val="100000"/>
              </a:lnSpc>
              <a:buNone/>
            </a:pPr>
            <a:br>
              <a:rPr lang="es-ES" sz="1800" dirty="0">
                <a:solidFill>
                  <a:schemeClr val="bg1"/>
                </a:solidFill>
                <a:latin typeface="Frutiger LT Std 55 Roman" panose="020B0602020204020204" pitchFamily="34" charset="0"/>
              </a:rPr>
            </a:br>
            <a:r>
              <a:rPr lang="es-ES" sz="1800" dirty="0">
                <a:solidFill>
                  <a:schemeClr val="bg1"/>
                </a:solidFill>
                <a:latin typeface="Frutiger LT Std 55 Roman" panose="020B0602020204020204" pitchFamily="34" charset="0"/>
              </a:rPr>
              <a:t>También podemos observar que el número de personas que sobrevivieron, tanto para Europa como para Marte, es mayor que el número de personas que murieron. Mientras que el caso de la Tierra ocurre totalmente lo contrario. </a:t>
            </a:r>
          </a:p>
          <a:p>
            <a:pPr marL="0" indent="0" algn="just">
              <a:lnSpc>
                <a:spcPct val="100000"/>
              </a:lnSpc>
              <a:buNone/>
            </a:pPr>
            <a:br>
              <a:rPr lang="es-ES" sz="1800" dirty="0">
                <a:solidFill>
                  <a:schemeClr val="bg1"/>
                </a:solidFill>
                <a:latin typeface="Frutiger LT Std 55 Roman" panose="020B0602020204020204" pitchFamily="34" charset="0"/>
              </a:rPr>
            </a:br>
            <a:r>
              <a:rPr lang="es-ES" sz="1800" dirty="0">
                <a:solidFill>
                  <a:schemeClr val="bg1"/>
                </a:solidFill>
                <a:latin typeface="Frutiger LT Std 55 Roman" panose="020B0602020204020204" pitchFamily="34" charset="0"/>
              </a:rPr>
              <a:t>Conclusión: Siendo el planeta la Tierra de donde más pasajeros provienen, podemos probar a usarlo como "moda" para completar los valores faltantes. Si vemos que no nos arrojan buenos resultados de esta manera, probaremos con otra estrategia. </a:t>
            </a:r>
          </a:p>
        </p:txBody>
      </p:sp>
      <p:pic>
        <p:nvPicPr>
          <p:cNvPr id="3" name="Imagen 2">
            <a:extLst>
              <a:ext uri="{FF2B5EF4-FFF2-40B4-BE49-F238E27FC236}">
                <a16:creationId xmlns:a16="http://schemas.microsoft.com/office/drawing/2014/main" id="{11161FF1-0CA3-374A-AB54-3A5C97617A63}"/>
              </a:ext>
            </a:extLst>
          </p:cNvPr>
          <p:cNvPicPr>
            <a:picLocks noChangeAspect="1"/>
          </p:cNvPicPr>
          <p:nvPr/>
        </p:nvPicPr>
        <p:blipFill>
          <a:blip r:embed="rId3"/>
          <a:stretch>
            <a:fillRect/>
          </a:stretch>
        </p:blipFill>
        <p:spPr>
          <a:xfrm>
            <a:off x="407867" y="858564"/>
            <a:ext cx="5860160" cy="5860160"/>
          </a:xfrm>
          <a:prstGeom prst="rect">
            <a:avLst/>
          </a:prstGeom>
        </p:spPr>
      </p:pic>
    </p:spTree>
    <p:extLst>
      <p:ext uri="{BB962C8B-B14F-4D97-AF65-F5344CB8AC3E}">
        <p14:creationId xmlns:p14="http://schemas.microsoft.com/office/powerpoint/2010/main" val="417858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F2D98B-43E8-254D-8EF0-FDE6FF9966B2}"/>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ángulo 6">
            <a:extLst>
              <a:ext uri="{FF2B5EF4-FFF2-40B4-BE49-F238E27FC236}">
                <a16:creationId xmlns:a16="http://schemas.microsoft.com/office/drawing/2014/main" id="{BB82990C-5BF9-B449-8CF0-90DD8B683C9E}"/>
              </a:ext>
            </a:extLst>
          </p:cNvPr>
          <p:cNvSpPr/>
          <p:nvPr/>
        </p:nvSpPr>
        <p:spPr>
          <a:xfrm>
            <a:off x="4920835" y="172604"/>
            <a:ext cx="2350323" cy="584775"/>
          </a:xfrm>
          <a:prstGeom prst="rect">
            <a:avLst/>
          </a:prstGeom>
        </p:spPr>
        <p:txBody>
          <a:bodyPr wrap="none">
            <a:spAutoFit/>
          </a:bodyPr>
          <a:lstStyle/>
          <a:p>
            <a:r>
              <a:rPr lang="es-ES" sz="3200" b="1" dirty="0">
                <a:solidFill>
                  <a:schemeClr val="bg1"/>
                </a:solidFill>
                <a:effectLst/>
                <a:latin typeface="ITC Avant Garde Std Md" panose="020B0602020202020204" pitchFamily="34" charset="0"/>
              </a:rPr>
              <a:t>CryoSleep</a:t>
            </a:r>
          </a:p>
        </p:txBody>
      </p:sp>
      <p:pic>
        <p:nvPicPr>
          <p:cNvPr id="4" name="Imagen 3">
            <a:extLst>
              <a:ext uri="{FF2B5EF4-FFF2-40B4-BE49-F238E27FC236}">
                <a16:creationId xmlns:a16="http://schemas.microsoft.com/office/drawing/2014/main" id="{8DC84871-A546-E94E-89F0-8133966CB510}"/>
              </a:ext>
            </a:extLst>
          </p:cNvPr>
          <p:cNvPicPr>
            <a:picLocks noChangeAspect="1"/>
          </p:cNvPicPr>
          <p:nvPr/>
        </p:nvPicPr>
        <p:blipFill>
          <a:blip r:embed="rId3"/>
          <a:stretch>
            <a:fillRect/>
          </a:stretch>
        </p:blipFill>
        <p:spPr>
          <a:xfrm>
            <a:off x="3487652" y="929983"/>
            <a:ext cx="5216687" cy="4695018"/>
          </a:xfrm>
          <a:prstGeom prst="rect">
            <a:avLst/>
          </a:prstGeom>
        </p:spPr>
      </p:pic>
      <p:sp>
        <p:nvSpPr>
          <p:cNvPr id="11" name="Marcador de contenido 2">
            <a:extLst>
              <a:ext uri="{FF2B5EF4-FFF2-40B4-BE49-F238E27FC236}">
                <a16:creationId xmlns:a16="http://schemas.microsoft.com/office/drawing/2014/main" id="{A7CEFD79-D71A-274D-A434-0A2180328C64}"/>
              </a:ext>
            </a:extLst>
          </p:cNvPr>
          <p:cNvSpPr>
            <a:spLocks noGrp="1"/>
          </p:cNvSpPr>
          <p:nvPr>
            <p:ph idx="1"/>
          </p:nvPr>
        </p:nvSpPr>
        <p:spPr>
          <a:xfrm>
            <a:off x="407863" y="5838820"/>
            <a:ext cx="11376263" cy="716164"/>
          </a:xfrm>
        </p:spPr>
        <p:txBody>
          <a:bodyPr>
            <a:noAutofit/>
          </a:bodyPr>
          <a:lstStyle/>
          <a:p>
            <a:pPr marL="0" indent="0" algn="just">
              <a:lnSpc>
                <a:spcPct val="100000"/>
              </a:lnSpc>
              <a:buNone/>
            </a:pPr>
            <a:r>
              <a:rPr lang="es-ES" sz="1600" dirty="0">
                <a:solidFill>
                  <a:schemeClr val="bg1"/>
                </a:solidFill>
                <a:latin typeface="Frutiger LT Std 55 Roman" panose="020B0602020204020204" pitchFamily="34" charset="0"/>
              </a:rPr>
              <a:t>En este gráfico podemos ver que la gran mayoría de los pasajeros no estaban en CryoSleep en el momento del choque, es de esperar que aquellos que no estaban en ese momento en CryoSleep tuvieran más posibilidades de sobrevivir, y fueran los que se transportaron a otra dimensión.</a:t>
            </a:r>
          </a:p>
        </p:txBody>
      </p:sp>
    </p:spTree>
    <p:extLst>
      <p:ext uri="{BB962C8B-B14F-4D97-AF65-F5344CB8AC3E}">
        <p14:creationId xmlns:p14="http://schemas.microsoft.com/office/powerpoint/2010/main" val="3338177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F2D98B-43E8-254D-8EF0-FDE6FF9966B2}"/>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ángulo 5">
            <a:extLst>
              <a:ext uri="{FF2B5EF4-FFF2-40B4-BE49-F238E27FC236}">
                <a16:creationId xmlns:a16="http://schemas.microsoft.com/office/drawing/2014/main" id="{43296E58-4082-5C4D-BD3A-275AAC29DE00}"/>
              </a:ext>
            </a:extLst>
          </p:cNvPr>
          <p:cNvSpPr/>
          <p:nvPr/>
        </p:nvSpPr>
        <p:spPr>
          <a:xfrm>
            <a:off x="6250038" y="1"/>
            <a:ext cx="5941961"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BB82990C-5BF9-B449-8CF0-90DD8B683C9E}"/>
              </a:ext>
            </a:extLst>
          </p:cNvPr>
          <p:cNvSpPr/>
          <p:nvPr/>
        </p:nvSpPr>
        <p:spPr>
          <a:xfrm>
            <a:off x="425148" y="239571"/>
            <a:ext cx="4249881" cy="584775"/>
          </a:xfrm>
          <a:prstGeom prst="rect">
            <a:avLst/>
          </a:prstGeom>
        </p:spPr>
        <p:txBody>
          <a:bodyPr wrap="none">
            <a:spAutoFit/>
          </a:bodyPr>
          <a:lstStyle/>
          <a:p>
            <a:r>
              <a:rPr lang="es-ES" sz="3200" b="1" dirty="0">
                <a:solidFill>
                  <a:schemeClr val="bg1"/>
                </a:solidFill>
                <a:latin typeface="ITC Avant Garde Std Md" panose="020B0602020202020204" pitchFamily="34" charset="0"/>
              </a:rPr>
              <a:t>CryoSleep</a:t>
            </a:r>
            <a:r>
              <a:rPr lang="es-ES" sz="3200" b="1" dirty="0">
                <a:solidFill>
                  <a:schemeClr val="bg1"/>
                </a:solidFill>
                <a:effectLst/>
                <a:latin typeface="ITC Avant Garde Std Md" panose="020B0602020202020204" pitchFamily="34" charset="0"/>
              </a:rPr>
              <a:t> &amp; Target</a:t>
            </a:r>
          </a:p>
        </p:txBody>
      </p:sp>
      <p:sp>
        <p:nvSpPr>
          <p:cNvPr id="17" name="Marcador de contenido 2">
            <a:extLst>
              <a:ext uri="{FF2B5EF4-FFF2-40B4-BE49-F238E27FC236}">
                <a16:creationId xmlns:a16="http://schemas.microsoft.com/office/drawing/2014/main" id="{F9BF2068-BF1B-4D40-8C8C-1BD36DA8782D}"/>
              </a:ext>
            </a:extLst>
          </p:cNvPr>
          <p:cNvSpPr>
            <a:spLocks noGrp="1"/>
          </p:cNvSpPr>
          <p:nvPr>
            <p:ph idx="1"/>
          </p:nvPr>
        </p:nvSpPr>
        <p:spPr>
          <a:xfrm>
            <a:off x="6705995" y="1481033"/>
            <a:ext cx="4999241" cy="4480707"/>
          </a:xfrm>
        </p:spPr>
        <p:txBody>
          <a:bodyPr>
            <a:noAutofit/>
          </a:bodyPr>
          <a:lstStyle/>
          <a:p>
            <a:pPr marL="0" indent="0" algn="just">
              <a:buNone/>
            </a:pPr>
            <a:r>
              <a:rPr lang="es-ES" sz="1800" dirty="0">
                <a:solidFill>
                  <a:schemeClr val="bg1"/>
                </a:solidFill>
                <a:latin typeface="Frutiger LT Std 55 Roman" panose="020B0602020204020204" pitchFamily="34" charset="0"/>
              </a:rPr>
              <a:t>Sin embargo, si observamos el gráfico correlacionándolo con el target, cuando se trata de quién sobrevivió siendo transportados, los que estaban durmiendo sobrevivieron más, el 35,8% de las personas que optaron por el criosueño, la gran mayoría fueron trasportados. </a:t>
            </a:r>
          </a:p>
          <a:p>
            <a:pPr marL="0" indent="0" algn="just">
              <a:buNone/>
            </a:pPr>
            <a:endParaRPr lang="es-ES" sz="1800" dirty="0">
              <a:solidFill>
                <a:schemeClr val="bg1"/>
              </a:solidFill>
              <a:latin typeface="Frutiger LT Std 55 Roman" panose="020B0602020204020204" pitchFamily="34" charset="0"/>
            </a:endParaRPr>
          </a:p>
          <a:p>
            <a:pPr marL="0" indent="0" algn="just">
              <a:buNone/>
            </a:pPr>
            <a:r>
              <a:rPr lang="es-ES" sz="1800" dirty="0">
                <a:solidFill>
                  <a:schemeClr val="bg1"/>
                </a:solidFill>
                <a:latin typeface="Frutiger LT Std 55 Roman" panose="020B0602020204020204" pitchFamily="34" charset="0"/>
              </a:rPr>
              <a:t>Esto es algo bastante interesante y que disminuye la incertidumbre sobre el target, porque la mayoría de los pasajeros con CryoSleep aparecen como Verdadero en su transportación.</a:t>
            </a:r>
          </a:p>
          <a:p>
            <a:pPr marL="0" indent="0" algn="just">
              <a:buNone/>
            </a:pPr>
            <a:endParaRPr lang="es-ES" sz="1800" dirty="0">
              <a:solidFill>
                <a:schemeClr val="bg1"/>
              </a:solidFill>
              <a:latin typeface="Frutiger LT Std 55 Roman" panose="020B0602020204020204" pitchFamily="34" charset="0"/>
            </a:endParaRPr>
          </a:p>
          <a:p>
            <a:pPr marL="0" indent="0" algn="just">
              <a:buNone/>
            </a:pPr>
            <a:r>
              <a:rPr lang="es-ES" sz="1800" dirty="0">
                <a:solidFill>
                  <a:schemeClr val="bg1"/>
                </a:solidFill>
                <a:latin typeface="Frutiger LT Std 55 Roman" panose="020B0602020204020204" pitchFamily="34" charset="0"/>
              </a:rPr>
              <a:t>CryoSleep parece ser una variable muy útil y muy correlacionada con el target.</a:t>
            </a:r>
          </a:p>
        </p:txBody>
      </p:sp>
      <p:pic>
        <p:nvPicPr>
          <p:cNvPr id="4" name="Imagen 3">
            <a:extLst>
              <a:ext uri="{FF2B5EF4-FFF2-40B4-BE49-F238E27FC236}">
                <a16:creationId xmlns:a16="http://schemas.microsoft.com/office/drawing/2014/main" id="{20C345F2-B96E-3048-B18D-60FA6C5EFC25}"/>
              </a:ext>
            </a:extLst>
          </p:cNvPr>
          <p:cNvPicPr>
            <a:picLocks noChangeAspect="1"/>
          </p:cNvPicPr>
          <p:nvPr/>
        </p:nvPicPr>
        <p:blipFill>
          <a:blip r:embed="rId3"/>
          <a:stretch>
            <a:fillRect/>
          </a:stretch>
        </p:blipFill>
        <p:spPr>
          <a:xfrm>
            <a:off x="455956" y="824346"/>
            <a:ext cx="5794083" cy="5794083"/>
          </a:xfrm>
          <a:prstGeom prst="rect">
            <a:avLst/>
          </a:prstGeom>
        </p:spPr>
      </p:pic>
    </p:spTree>
    <p:extLst>
      <p:ext uri="{BB962C8B-B14F-4D97-AF65-F5344CB8AC3E}">
        <p14:creationId xmlns:p14="http://schemas.microsoft.com/office/powerpoint/2010/main" val="157679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F2D98B-43E8-254D-8EF0-FDE6FF9966B2}"/>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ángulo 6">
            <a:extLst>
              <a:ext uri="{FF2B5EF4-FFF2-40B4-BE49-F238E27FC236}">
                <a16:creationId xmlns:a16="http://schemas.microsoft.com/office/drawing/2014/main" id="{BB82990C-5BF9-B449-8CF0-90DD8B683C9E}"/>
              </a:ext>
            </a:extLst>
          </p:cNvPr>
          <p:cNvSpPr/>
          <p:nvPr/>
        </p:nvSpPr>
        <p:spPr>
          <a:xfrm>
            <a:off x="2559420" y="104844"/>
            <a:ext cx="960519" cy="646331"/>
          </a:xfrm>
          <a:prstGeom prst="rect">
            <a:avLst/>
          </a:prstGeom>
        </p:spPr>
        <p:txBody>
          <a:bodyPr wrap="none">
            <a:spAutoFit/>
          </a:bodyPr>
          <a:lstStyle/>
          <a:p>
            <a:r>
              <a:rPr lang="es-ES" sz="3600" b="1" dirty="0">
                <a:solidFill>
                  <a:schemeClr val="bg1"/>
                </a:solidFill>
                <a:latin typeface="ITC Avant Garde Std Md" panose="020B0602020202020204" pitchFamily="34" charset="0"/>
              </a:rPr>
              <a:t>VIP</a:t>
            </a:r>
            <a:endParaRPr lang="es-ES" sz="3600" b="1" dirty="0">
              <a:solidFill>
                <a:schemeClr val="bg1"/>
              </a:solidFill>
              <a:effectLst/>
              <a:latin typeface="ITC Avant Garde Std Md" panose="020B0602020202020204" pitchFamily="34" charset="0"/>
            </a:endParaRPr>
          </a:p>
        </p:txBody>
      </p:sp>
      <p:sp>
        <p:nvSpPr>
          <p:cNvPr id="11" name="Marcador de contenido 2">
            <a:extLst>
              <a:ext uri="{FF2B5EF4-FFF2-40B4-BE49-F238E27FC236}">
                <a16:creationId xmlns:a16="http://schemas.microsoft.com/office/drawing/2014/main" id="{A7CEFD79-D71A-274D-A434-0A2180328C64}"/>
              </a:ext>
            </a:extLst>
          </p:cNvPr>
          <p:cNvSpPr>
            <a:spLocks noGrp="1"/>
          </p:cNvSpPr>
          <p:nvPr>
            <p:ph idx="1"/>
          </p:nvPr>
        </p:nvSpPr>
        <p:spPr>
          <a:xfrm>
            <a:off x="407868" y="5664417"/>
            <a:ext cx="11376263" cy="1096322"/>
          </a:xfrm>
        </p:spPr>
        <p:txBody>
          <a:bodyPr>
            <a:noAutofit/>
          </a:bodyPr>
          <a:lstStyle/>
          <a:p>
            <a:pPr marL="0" indent="0" algn="just">
              <a:lnSpc>
                <a:spcPct val="100000"/>
              </a:lnSpc>
              <a:buNone/>
            </a:pPr>
            <a:r>
              <a:rPr lang="es-ES" sz="1600" dirty="0">
                <a:solidFill>
                  <a:schemeClr val="bg1"/>
                </a:solidFill>
                <a:latin typeface="Frutiger LT Std 55 Roman" panose="020B0602020204020204" pitchFamily="34" charset="0"/>
              </a:rPr>
              <a:t>La mayoría de los pasajeros (97,5 %) no son VIP, pero la división del target es más o menos la misma, es decir, 50% transportados y 50% no. La variable VIP no parece ser muy útil. La división de los valores está totalmente desbalanceada, y nos nos arroja nada relevante. Podríamos eliminar la variable VIP para evitar overfitting más adelante. Puede que sea una buena opción.</a:t>
            </a:r>
          </a:p>
        </p:txBody>
      </p:sp>
      <p:pic>
        <p:nvPicPr>
          <p:cNvPr id="3" name="Imagen 2">
            <a:extLst>
              <a:ext uri="{FF2B5EF4-FFF2-40B4-BE49-F238E27FC236}">
                <a16:creationId xmlns:a16="http://schemas.microsoft.com/office/drawing/2014/main" id="{8D199C6B-B0E8-9C4C-9E3A-6863B4050722}"/>
              </a:ext>
            </a:extLst>
          </p:cNvPr>
          <p:cNvPicPr>
            <a:picLocks noChangeAspect="1"/>
          </p:cNvPicPr>
          <p:nvPr/>
        </p:nvPicPr>
        <p:blipFill>
          <a:blip r:embed="rId3"/>
          <a:stretch>
            <a:fillRect/>
          </a:stretch>
        </p:blipFill>
        <p:spPr>
          <a:xfrm>
            <a:off x="539956" y="775903"/>
            <a:ext cx="4978990" cy="4481092"/>
          </a:xfrm>
          <a:prstGeom prst="rect">
            <a:avLst/>
          </a:prstGeom>
        </p:spPr>
      </p:pic>
      <p:pic>
        <p:nvPicPr>
          <p:cNvPr id="9" name="Imagen 8">
            <a:extLst>
              <a:ext uri="{FF2B5EF4-FFF2-40B4-BE49-F238E27FC236}">
                <a16:creationId xmlns:a16="http://schemas.microsoft.com/office/drawing/2014/main" id="{4E77A4A0-1407-BD47-AF55-CB875E7F0279}"/>
              </a:ext>
            </a:extLst>
          </p:cNvPr>
          <p:cNvPicPr>
            <a:picLocks noChangeAspect="1"/>
          </p:cNvPicPr>
          <p:nvPr/>
        </p:nvPicPr>
        <p:blipFill>
          <a:blip r:embed="rId4"/>
          <a:stretch>
            <a:fillRect/>
          </a:stretch>
        </p:blipFill>
        <p:spPr>
          <a:xfrm>
            <a:off x="6673053" y="751175"/>
            <a:ext cx="4610875" cy="4610875"/>
          </a:xfrm>
          <a:prstGeom prst="rect">
            <a:avLst/>
          </a:prstGeom>
        </p:spPr>
      </p:pic>
      <p:sp>
        <p:nvSpPr>
          <p:cNvPr id="12" name="Rectángulo 11">
            <a:extLst>
              <a:ext uri="{FF2B5EF4-FFF2-40B4-BE49-F238E27FC236}">
                <a16:creationId xmlns:a16="http://schemas.microsoft.com/office/drawing/2014/main" id="{32B67ADA-C409-A843-9E60-2A812051F7B6}"/>
              </a:ext>
            </a:extLst>
          </p:cNvPr>
          <p:cNvSpPr/>
          <p:nvPr/>
        </p:nvSpPr>
        <p:spPr>
          <a:xfrm>
            <a:off x="7590932" y="101509"/>
            <a:ext cx="2775119" cy="584775"/>
          </a:xfrm>
          <a:prstGeom prst="rect">
            <a:avLst/>
          </a:prstGeom>
        </p:spPr>
        <p:txBody>
          <a:bodyPr wrap="none">
            <a:spAutoFit/>
          </a:bodyPr>
          <a:lstStyle/>
          <a:p>
            <a:r>
              <a:rPr lang="es-ES" sz="3200" b="1" dirty="0">
                <a:solidFill>
                  <a:schemeClr val="bg1"/>
                </a:solidFill>
                <a:latin typeface="ITC Avant Garde Std Md" panose="020B0602020202020204" pitchFamily="34" charset="0"/>
              </a:rPr>
              <a:t>VIP &amp; Target</a:t>
            </a:r>
            <a:endParaRPr lang="es-ES" sz="3200" b="1" dirty="0">
              <a:solidFill>
                <a:schemeClr val="bg1"/>
              </a:solidFill>
              <a:effectLst/>
              <a:latin typeface="ITC Avant Garde Std Md" panose="020B0602020202020204" pitchFamily="34" charset="0"/>
            </a:endParaRPr>
          </a:p>
        </p:txBody>
      </p:sp>
    </p:spTree>
    <p:extLst>
      <p:ext uri="{BB962C8B-B14F-4D97-AF65-F5344CB8AC3E}">
        <p14:creationId xmlns:p14="http://schemas.microsoft.com/office/powerpoint/2010/main" val="1695382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F2D98B-43E8-254D-8EF0-FDE6FF9966B2}"/>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ángulo 6">
            <a:extLst>
              <a:ext uri="{FF2B5EF4-FFF2-40B4-BE49-F238E27FC236}">
                <a16:creationId xmlns:a16="http://schemas.microsoft.com/office/drawing/2014/main" id="{BB82990C-5BF9-B449-8CF0-90DD8B683C9E}"/>
              </a:ext>
            </a:extLst>
          </p:cNvPr>
          <p:cNvSpPr/>
          <p:nvPr/>
        </p:nvSpPr>
        <p:spPr>
          <a:xfrm>
            <a:off x="1917682" y="135776"/>
            <a:ext cx="2268570" cy="523220"/>
          </a:xfrm>
          <a:prstGeom prst="rect">
            <a:avLst/>
          </a:prstGeom>
        </p:spPr>
        <p:txBody>
          <a:bodyPr wrap="none">
            <a:spAutoFit/>
          </a:bodyPr>
          <a:lstStyle/>
          <a:p>
            <a:r>
              <a:rPr lang="es-ES" sz="2800" b="1" dirty="0">
                <a:solidFill>
                  <a:schemeClr val="bg1"/>
                </a:solidFill>
                <a:effectLst/>
                <a:latin typeface="ITC Avant Garde Std Md" panose="020B0602020202020204" pitchFamily="34" charset="0"/>
              </a:rPr>
              <a:t>Destination</a:t>
            </a:r>
          </a:p>
        </p:txBody>
      </p:sp>
      <p:sp>
        <p:nvSpPr>
          <p:cNvPr id="11" name="Marcador de contenido 2">
            <a:extLst>
              <a:ext uri="{FF2B5EF4-FFF2-40B4-BE49-F238E27FC236}">
                <a16:creationId xmlns:a16="http://schemas.microsoft.com/office/drawing/2014/main" id="{A7CEFD79-D71A-274D-A434-0A2180328C64}"/>
              </a:ext>
            </a:extLst>
          </p:cNvPr>
          <p:cNvSpPr>
            <a:spLocks noGrp="1"/>
          </p:cNvSpPr>
          <p:nvPr>
            <p:ph idx="1"/>
          </p:nvPr>
        </p:nvSpPr>
        <p:spPr>
          <a:xfrm>
            <a:off x="407879" y="5588211"/>
            <a:ext cx="11376263" cy="1096322"/>
          </a:xfrm>
        </p:spPr>
        <p:txBody>
          <a:bodyPr>
            <a:noAutofit/>
          </a:bodyPr>
          <a:lstStyle/>
          <a:p>
            <a:pPr marL="0" indent="0" algn="just">
              <a:buNone/>
            </a:pPr>
            <a:r>
              <a:rPr lang="es-ES" sz="1600" dirty="0">
                <a:solidFill>
                  <a:schemeClr val="bg1"/>
                </a:solidFill>
                <a:latin typeface="Frutiger LT Std 55 Roman" panose="020B0602020204020204" pitchFamily="34" charset="0"/>
              </a:rPr>
              <a:t>Viendo ambos gráficos podemos observar que "TRAPPIST-1e" tiene una cantidad mayor de pasajeros transportados con respecto a los otros dos destinos, alrededor del 69,5% de las personas, por eso mismo tiene la mayor cantidad de pasajeros que fueron transportados y al mismo tiempo que no fueron transportados. Aunque también podemos ver y debemos tener en cuenta, es que los otros 2 destinos tienen un mayor número de personas que sobrevivieron durante el choque de la nave.</a:t>
            </a:r>
          </a:p>
        </p:txBody>
      </p:sp>
      <p:sp>
        <p:nvSpPr>
          <p:cNvPr id="12" name="Rectángulo 11">
            <a:extLst>
              <a:ext uri="{FF2B5EF4-FFF2-40B4-BE49-F238E27FC236}">
                <a16:creationId xmlns:a16="http://schemas.microsoft.com/office/drawing/2014/main" id="{32B67ADA-C409-A843-9E60-2A812051F7B6}"/>
              </a:ext>
            </a:extLst>
          </p:cNvPr>
          <p:cNvSpPr/>
          <p:nvPr/>
        </p:nvSpPr>
        <p:spPr>
          <a:xfrm>
            <a:off x="7315482" y="166554"/>
            <a:ext cx="3390672" cy="461665"/>
          </a:xfrm>
          <a:prstGeom prst="rect">
            <a:avLst/>
          </a:prstGeom>
        </p:spPr>
        <p:txBody>
          <a:bodyPr wrap="none">
            <a:spAutoFit/>
          </a:bodyPr>
          <a:lstStyle/>
          <a:p>
            <a:r>
              <a:rPr lang="es-ES" sz="2400" b="1" dirty="0">
                <a:solidFill>
                  <a:schemeClr val="bg1"/>
                </a:solidFill>
                <a:latin typeface="ITC Avant Garde Std Md" panose="020B0602020202020204" pitchFamily="34" charset="0"/>
              </a:rPr>
              <a:t>Destination &amp; Target</a:t>
            </a:r>
            <a:endParaRPr lang="es-ES" sz="2400" b="1" dirty="0">
              <a:solidFill>
                <a:schemeClr val="bg1"/>
              </a:solidFill>
              <a:effectLst/>
              <a:latin typeface="ITC Avant Garde Std Md" panose="020B0602020202020204" pitchFamily="34" charset="0"/>
            </a:endParaRPr>
          </a:p>
        </p:txBody>
      </p:sp>
      <p:pic>
        <p:nvPicPr>
          <p:cNvPr id="4" name="Imagen 3">
            <a:extLst>
              <a:ext uri="{FF2B5EF4-FFF2-40B4-BE49-F238E27FC236}">
                <a16:creationId xmlns:a16="http://schemas.microsoft.com/office/drawing/2014/main" id="{56045601-134B-CB43-91F9-A3CF4875A285}"/>
              </a:ext>
            </a:extLst>
          </p:cNvPr>
          <p:cNvPicPr>
            <a:picLocks noChangeAspect="1"/>
          </p:cNvPicPr>
          <p:nvPr/>
        </p:nvPicPr>
        <p:blipFill>
          <a:blip r:embed="rId3"/>
          <a:stretch>
            <a:fillRect/>
          </a:stretch>
        </p:blipFill>
        <p:spPr>
          <a:xfrm>
            <a:off x="407879" y="658996"/>
            <a:ext cx="5288205" cy="4759385"/>
          </a:xfrm>
          <a:prstGeom prst="rect">
            <a:avLst/>
          </a:prstGeom>
        </p:spPr>
      </p:pic>
      <p:pic>
        <p:nvPicPr>
          <p:cNvPr id="10" name="Imagen 9">
            <a:extLst>
              <a:ext uri="{FF2B5EF4-FFF2-40B4-BE49-F238E27FC236}">
                <a16:creationId xmlns:a16="http://schemas.microsoft.com/office/drawing/2014/main" id="{DA880B15-8AC5-4141-8C53-0E525725207C}"/>
              </a:ext>
            </a:extLst>
          </p:cNvPr>
          <p:cNvPicPr>
            <a:picLocks noChangeAspect="1"/>
          </p:cNvPicPr>
          <p:nvPr/>
        </p:nvPicPr>
        <p:blipFill>
          <a:blip r:embed="rId4"/>
          <a:stretch>
            <a:fillRect/>
          </a:stretch>
        </p:blipFill>
        <p:spPr>
          <a:xfrm>
            <a:off x="6629929" y="658996"/>
            <a:ext cx="4761777" cy="4761777"/>
          </a:xfrm>
          <a:prstGeom prst="rect">
            <a:avLst/>
          </a:prstGeom>
        </p:spPr>
      </p:pic>
    </p:spTree>
    <p:extLst>
      <p:ext uri="{BB962C8B-B14F-4D97-AF65-F5344CB8AC3E}">
        <p14:creationId xmlns:p14="http://schemas.microsoft.com/office/powerpoint/2010/main" val="2170995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F2D98B-43E8-254D-8EF0-FDE6FF9966B2}"/>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ángulo 6">
            <a:extLst>
              <a:ext uri="{FF2B5EF4-FFF2-40B4-BE49-F238E27FC236}">
                <a16:creationId xmlns:a16="http://schemas.microsoft.com/office/drawing/2014/main" id="{BB82990C-5BF9-B449-8CF0-90DD8B683C9E}"/>
              </a:ext>
            </a:extLst>
          </p:cNvPr>
          <p:cNvSpPr/>
          <p:nvPr/>
        </p:nvSpPr>
        <p:spPr>
          <a:xfrm>
            <a:off x="5519557" y="54238"/>
            <a:ext cx="1152880" cy="646331"/>
          </a:xfrm>
          <a:prstGeom prst="rect">
            <a:avLst/>
          </a:prstGeom>
        </p:spPr>
        <p:txBody>
          <a:bodyPr wrap="none">
            <a:spAutoFit/>
          </a:bodyPr>
          <a:lstStyle/>
          <a:p>
            <a:r>
              <a:rPr lang="es-ES" sz="3600" b="1" dirty="0">
                <a:solidFill>
                  <a:schemeClr val="bg1"/>
                </a:solidFill>
                <a:latin typeface="ITC Avant Garde Std Md" panose="020B0602020202020204" pitchFamily="34" charset="0"/>
              </a:rPr>
              <a:t>Age</a:t>
            </a:r>
            <a:endParaRPr lang="es-ES" sz="3600" b="1" dirty="0">
              <a:solidFill>
                <a:schemeClr val="bg1"/>
              </a:solidFill>
              <a:effectLst/>
              <a:latin typeface="ITC Avant Garde Std Md" panose="020B0602020202020204" pitchFamily="34" charset="0"/>
            </a:endParaRPr>
          </a:p>
        </p:txBody>
      </p:sp>
      <p:sp>
        <p:nvSpPr>
          <p:cNvPr id="11" name="Marcador de contenido 2">
            <a:extLst>
              <a:ext uri="{FF2B5EF4-FFF2-40B4-BE49-F238E27FC236}">
                <a16:creationId xmlns:a16="http://schemas.microsoft.com/office/drawing/2014/main" id="{A7CEFD79-D71A-274D-A434-0A2180328C64}"/>
              </a:ext>
            </a:extLst>
          </p:cNvPr>
          <p:cNvSpPr>
            <a:spLocks noGrp="1"/>
          </p:cNvSpPr>
          <p:nvPr>
            <p:ph idx="1"/>
          </p:nvPr>
        </p:nvSpPr>
        <p:spPr>
          <a:xfrm>
            <a:off x="407864" y="5808558"/>
            <a:ext cx="11376263" cy="911098"/>
          </a:xfrm>
        </p:spPr>
        <p:txBody>
          <a:bodyPr>
            <a:noAutofit/>
          </a:bodyPr>
          <a:lstStyle/>
          <a:p>
            <a:pPr marL="0" indent="0" algn="just">
              <a:buNone/>
            </a:pPr>
            <a:r>
              <a:rPr lang="es-ES" sz="1600" dirty="0">
                <a:solidFill>
                  <a:schemeClr val="bg1"/>
                </a:solidFill>
                <a:latin typeface="Frutiger LT Std 55 Roman" panose="020B0602020204020204" pitchFamily="34" charset="0"/>
              </a:rPr>
              <a:t>Podemos suponer viendo el gráfico, que los niños entre 0 y 5 años, sobrevivieron mucho más, porque se les priorizó para ser transportados por ser niños. Después, los de 5 a 18 años tuvieron también una alta probabilidad de sobrevivir. En cambio las personas en el rango de edad entre 18 y 26 años tenían menos posibilidades de ser transportados, y de 25 años en adelante igual, tuvieron una probabilidad baja o muy baja de ser trasportados.</a:t>
            </a:r>
          </a:p>
        </p:txBody>
      </p:sp>
      <p:pic>
        <p:nvPicPr>
          <p:cNvPr id="3" name="Imagen 2">
            <a:extLst>
              <a:ext uri="{FF2B5EF4-FFF2-40B4-BE49-F238E27FC236}">
                <a16:creationId xmlns:a16="http://schemas.microsoft.com/office/drawing/2014/main" id="{9A69AF36-1E1F-EF4C-95ED-BCE936058969}"/>
              </a:ext>
            </a:extLst>
          </p:cNvPr>
          <p:cNvPicPr>
            <a:picLocks noChangeAspect="1"/>
          </p:cNvPicPr>
          <p:nvPr/>
        </p:nvPicPr>
        <p:blipFill>
          <a:blip r:embed="rId3"/>
          <a:stretch>
            <a:fillRect/>
          </a:stretch>
        </p:blipFill>
        <p:spPr>
          <a:xfrm>
            <a:off x="1686728" y="754807"/>
            <a:ext cx="8818536" cy="4845829"/>
          </a:xfrm>
          <a:prstGeom prst="rect">
            <a:avLst/>
          </a:prstGeom>
        </p:spPr>
      </p:pic>
    </p:spTree>
    <p:extLst>
      <p:ext uri="{BB962C8B-B14F-4D97-AF65-F5344CB8AC3E}">
        <p14:creationId xmlns:p14="http://schemas.microsoft.com/office/powerpoint/2010/main" val="2447853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E681AD8-EDE8-3444-8BEF-973D970D84EE}"/>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ángulo 5">
            <a:extLst>
              <a:ext uri="{FF2B5EF4-FFF2-40B4-BE49-F238E27FC236}">
                <a16:creationId xmlns:a16="http://schemas.microsoft.com/office/drawing/2014/main" id="{257F3E9A-BCD9-8746-A77B-5E739742A7C7}"/>
              </a:ext>
            </a:extLst>
          </p:cNvPr>
          <p:cNvSpPr/>
          <p:nvPr/>
        </p:nvSpPr>
        <p:spPr>
          <a:xfrm>
            <a:off x="524932" y="457200"/>
            <a:ext cx="9533467" cy="5957247"/>
          </a:xfrm>
          <a:prstGeom prst="rect">
            <a:avLst/>
          </a:prstGeom>
          <a:solidFill>
            <a:schemeClr val="dk1">
              <a:alpha val="40000"/>
            </a:schemeClr>
          </a:solidFill>
          <a:ln w="9525">
            <a:noFill/>
            <a:round/>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7DB7D19D-3F3F-FA4A-8EBD-0F33E5B55E9A}"/>
              </a:ext>
            </a:extLst>
          </p:cNvPr>
          <p:cNvSpPr>
            <a:spLocks noGrp="1"/>
          </p:cNvSpPr>
          <p:nvPr>
            <p:ph type="title"/>
          </p:nvPr>
        </p:nvSpPr>
        <p:spPr>
          <a:xfrm>
            <a:off x="838200" y="856444"/>
            <a:ext cx="10515600" cy="779463"/>
          </a:xfrm>
        </p:spPr>
        <p:txBody>
          <a:bodyPr/>
          <a:lstStyle/>
          <a:p>
            <a:r>
              <a:rPr lang="es-ES" b="1" dirty="0">
                <a:solidFill>
                  <a:schemeClr val="bg1"/>
                </a:solidFill>
                <a:effectLst>
                  <a:glow rad="76200">
                    <a:schemeClr val="tx1">
                      <a:alpha val="30000"/>
                    </a:schemeClr>
                  </a:glow>
                </a:effectLst>
                <a:latin typeface="ITC Avant Garde Std Md" panose="020B0602020202020204" pitchFamily="34" charset="0"/>
              </a:rPr>
              <a:t>Índice</a:t>
            </a:r>
          </a:p>
        </p:txBody>
      </p:sp>
      <p:sp>
        <p:nvSpPr>
          <p:cNvPr id="3" name="Marcador de contenido 2">
            <a:extLst>
              <a:ext uri="{FF2B5EF4-FFF2-40B4-BE49-F238E27FC236}">
                <a16:creationId xmlns:a16="http://schemas.microsoft.com/office/drawing/2014/main" id="{F2F4FF0E-2FBE-3945-A682-2D4703C2348C}"/>
              </a:ext>
            </a:extLst>
          </p:cNvPr>
          <p:cNvSpPr>
            <a:spLocks noGrp="1"/>
          </p:cNvSpPr>
          <p:nvPr>
            <p:ph idx="1"/>
          </p:nvPr>
        </p:nvSpPr>
        <p:spPr>
          <a:ln>
            <a:noFill/>
          </a:ln>
        </p:spPr>
        <p:txBody>
          <a:bodyPr>
            <a:normAutofit/>
          </a:bodyPr>
          <a:lstStyle/>
          <a:p>
            <a:r>
              <a:rPr lang="es-ES" sz="3600" dirty="0">
                <a:solidFill>
                  <a:schemeClr val="bg1"/>
                </a:solidFill>
                <a:effectLst>
                  <a:glow rad="63500">
                    <a:schemeClr val="tx1">
                      <a:alpha val="40000"/>
                    </a:schemeClr>
                  </a:glow>
                </a:effectLst>
                <a:latin typeface="ITC Avant Garde Gothic Std Book" panose="020B0502020202020204" pitchFamily="34" charset="0"/>
              </a:rPr>
              <a:t>001</a:t>
            </a:r>
            <a:r>
              <a:rPr lang="es-ES" sz="3600" b="1" dirty="0">
                <a:solidFill>
                  <a:schemeClr val="bg1"/>
                </a:solidFill>
                <a:effectLst>
                  <a:glow rad="63500">
                    <a:schemeClr val="tx1">
                      <a:alpha val="40000"/>
                    </a:schemeClr>
                  </a:glow>
                </a:effectLst>
                <a:latin typeface="ITC Avant Garde Gothic Std Demi" panose="020B0602020202020204" pitchFamily="34" charset="0"/>
              </a:rPr>
              <a:t> INTRODUCCIÓN</a:t>
            </a:r>
          </a:p>
          <a:p>
            <a:r>
              <a:rPr lang="es-ES" sz="3600" dirty="0">
                <a:solidFill>
                  <a:schemeClr val="bg1"/>
                </a:solidFill>
                <a:effectLst>
                  <a:glow rad="63500">
                    <a:schemeClr val="tx1">
                      <a:alpha val="40000"/>
                    </a:schemeClr>
                  </a:glow>
                </a:effectLst>
                <a:latin typeface="ITC Avant Garde Gothic Std Book" panose="020B0502020202020204" pitchFamily="34" charset="0"/>
              </a:rPr>
              <a:t>002</a:t>
            </a:r>
            <a:r>
              <a:rPr lang="es-ES" sz="3600" b="1" dirty="0">
                <a:solidFill>
                  <a:schemeClr val="bg1"/>
                </a:solidFill>
                <a:effectLst>
                  <a:glow rad="63500">
                    <a:schemeClr val="tx1">
                      <a:alpha val="40000"/>
                    </a:schemeClr>
                  </a:glow>
                </a:effectLst>
                <a:latin typeface="ITC Avant Garde Gothic Std Demi" panose="020B0602020202020204" pitchFamily="34" charset="0"/>
              </a:rPr>
              <a:t> DESCRIPCIÓN DE LOS DATOS</a:t>
            </a:r>
          </a:p>
          <a:p>
            <a:r>
              <a:rPr lang="es-ES" sz="3600" dirty="0">
                <a:solidFill>
                  <a:schemeClr val="bg1"/>
                </a:solidFill>
                <a:effectLst>
                  <a:glow rad="63500">
                    <a:schemeClr val="tx1">
                      <a:alpha val="40000"/>
                    </a:schemeClr>
                  </a:glow>
                </a:effectLst>
                <a:latin typeface="ITC Avant Garde Gothic Std Book" panose="020B0502020202020204" pitchFamily="34" charset="0"/>
              </a:rPr>
              <a:t>003</a:t>
            </a:r>
            <a:r>
              <a:rPr lang="es-ES" sz="3600" b="1" dirty="0">
                <a:solidFill>
                  <a:schemeClr val="bg1"/>
                </a:solidFill>
                <a:effectLst>
                  <a:glow rad="63500">
                    <a:schemeClr val="tx1">
                      <a:alpha val="40000"/>
                    </a:schemeClr>
                  </a:glow>
                </a:effectLst>
                <a:latin typeface="ITC Avant Garde Gothic Std Demi" panose="020B0602020202020204" pitchFamily="34" charset="0"/>
              </a:rPr>
              <a:t> EDA</a:t>
            </a:r>
          </a:p>
          <a:p>
            <a:r>
              <a:rPr lang="es-ES" sz="3600" dirty="0">
                <a:solidFill>
                  <a:schemeClr val="bg1"/>
                </a:solidFill>
                <a:effectLst>
                  <a:glow rad="63500">
                    <a:schemeClr val="tx1">
                      <a:alpha val="40000"/>
                    </a:schemeClr>
                  </a:glow>
                </a:effectLst>
                <a:latin typeface="ITC Avant Garde Gothic Std Book" panose="020B0502020202020204" pitchFamily="34" charset="0"/>
              </a:rPr>
              <a:t>004</a:t>
            </a:r>
            <a:r>
              <a:rPr lang="es-ES" sz="3600" b="1" dirty="0">
                <a:solidFill>
                  <a:schemeClr val="bg1"/>
                </a:solidFill>
                <a:effectLst>
                  <a:glow rad="63500">
                    <a:schemeClr val="tx1">
                      <a:alpha val="40000"/>
                    </a:schemeClr>
                  </a:glow>
                </a:effectLst>
                <a:latin typeface="ITC Avant Garde Gothic Std Demi" panose="020B0602020202020204" pitchFamily="34" charset="0"/>
              </a:rPr>
              <a:t> FEATURE ENGINEERING</a:t>
            </a:r>
          </a:p>
          <a:p>
            <a:r>
              <a:rPr lang="es-ES" sz="3600" dirty="0">
                <a:solidFill>
                  <a:schemeClr val="bg1"/>
                </a:solidFill>
                <a:effectLst>
                  <a:glow rad="63500">
                    <a:schemeClr val="tx1">
                      <a:alpha val="40000"/>
                    </a:schemeClr>
                  </a:glow>
                </a:effectLst>
                <a:latin typeface="ITC Avant Garde Gothic Std Book" panose="020B0502020202020204" pitchFamily="34" charset="0"/>
              </a:rPr>
              <a:t>005</a:t>
            </a:r>
            <a:r>
              <a:rPr lang="es-ES" sz="3600" b="1" dirty="0">
                <a:solidFill>
                  <a:schemeClr val="bg1"/>
                </a:solidFill>
                <a:effectLst>
                  <a:glow rad="63500">
                    <a:schemeClr val="tx1">
                      <a:alpha val="40000"/>
                    </a:schemeClr>
                  </a:glow>
                </a:effectLst>
                <a:latin typeface="ITC Avant Garde Gothic Std Demi" panose="020B0602020202020204" pitchFamily="34" charset="0"/>
              </a:rPr>
              <a:t> MODELOS DE MACHINE LEARNING</a:t>
            </a:r>
          </a:p>
          <a:p>
            <a:r>
              <a:rPr lang="es-ES" sz="3600" dirty="0">
                <a:solidFill>
                  <a:schemeClr val="bg1"/>
                </a:solidFill>
                <a:effectLst>
                  <a:glow rad="63500">
                    <a:schemeClr val="tx1">
                      <a:alpha val="40000"/>
                    </a:schemeClr>
                  </a:glow>
                </a:effectLst>
                <a:latin typeface="ITC Avant Garde Gothic Std Book" panose="020B0502020202020204" pitchFamily="34" charset="0"/>
              </a:rPr>
              <a:t>006</a:t>
            </a:r>
            <a:r>
              <a:rPr lang="es-ES" sz="3600" b="1" dirty="0">
                <a:solidFill>
                  <a:schemeClr val="bg1"/>
                </a:solidFill>
                <a:effectLst>
                  <a:glow rad="63500">
                    <a:schemeClr val="tx1">
                      <a:alpha val="40000"/>
                    </a:schemeClr>
                  </a:glow>
                </a:effectLst>
                <a:latin typeface="ITC Avant Garde Gothic Std Demi" panose="020B0602020202020204" pitchFamily="34" charset="0"/>
              </a:rPr>
              <a:t> MEJOR MODELO</a:t>
            </a:r>
          </a:p>
          <a:p>
            <a:r>
              <a:rPr lang="es-ES" sz="3600" dirty="0">
                <a:solidFill>
                  <a:schemeClr val="bg1"/>
                </a:solidFill>
                <a:effectLst>
                  <a:glow rad="63500">
                    <a:schemeClr val="tx1">
                      <a:alpha val="40000"/>
                    </a:schemeClr>
                  </a:glow>
                </a:effectLst>
                <a:latin typeface="ITC Avant Garde Gothic Std Book" panose="020B0502020202020204" pitchFamily="34" charset="0"/>
              </a:rPr>
              <a:t>007</a:t>
            </a:r>
            <a:r>
              <a:rPr lang="es-ES" sz="3600" b="1" dirty="0">
                <a:solidFill>
                  <a:schemeClr val="bg1"/>
                </a:solidFill>
                <a:effectLst>
                  <a:glow rad="63500">
                    <a:schemeClr val="tx1">
                      <a:alpha val="40000"/>
                    </a:schemeClr>
                  </a:glow>
                </a:effectLst>
                <a:latin typeface="ITC Avant Garde Gothic Std Demi" panose="020B0602020202020204" pitchFamily="34" charset="0"/>
              </a:rPr>
              <a:t> CONCLUSIONES</a:t>
            </a:r>
          </a:p>
          <a:p>
            <a:endParaRPr lang="es-ES" sz="3600" dirty="0"/>
          </a:p>
          <a:p>
            <a:endParaRPr lang="es-ES" sz="3600" dirty="0"/>
          </a:p>
          <a:p>
            <a:endParaRPr lang="es-ES" sz="3600" dirty="0"/>
          </a:p>
        </p:txBody>
      </p:sp>
    </p:spTree>
    <p:extLst>
      <p:ext uri="{BB962C8B-B14F-4D97-AF65-F5344CB8AC3E}">
        <p14:creationId xmlns:p14="http://schemas.microsoft.com/office/powerpoint/2010/main" val="921599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F2D98B-43E8-254D-8EF0-FDE6FF9966B2}"/>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ángulo 6">
            <a:extLst>
              <a:ext uri="{FF2B5EF4-FFF2-40B4-BE49-F238E27FC236}">
                <a16:creationId xmlns:a16="http://schemas.microsoft.com/office/drawing/2014/main" id="{BB82990C-5BF9-B449-8CF0-90DD8B683C9E}"/>
              </a:ext>
            </a:extLst>
          </p:cNvPr>
          <p:cNvSpPr/>
          <p:nvPr/>
        </p:nvSpPr>
        <p:spPr>
          <a:xfrm>
            <a:off x="5519555" y="83026"/>
            <a:ext cx="1152880" cy="646331"/>
          </a:xfrm>
          <a:prstGeom prst="rect">
            <a:avLst/>
          </a:prstGeom>
        </p:spPr>
        <p:txBody>
          <a:bodyPr wrap="none">
            <a:spAutoFit/>
          </a:bodyPr>
          <a:lstStyle/>
          <a:p>
            <a:r>
              <a:rPr lang="es-ES" sz="3600" b="1" dirty="0">
                <a:solidFill>
                  <a:schemeClr val="bg1"/>
                </a:solidFill>
                <a:latin typeface="ITC Avant Garde Std Md" panose="020B0602020202020204" pitchFamily="34" charset="0"/>
              </a:rPr>
              <a:t>Age</a:t>
            </a:r>
            <a:endParaRPr lang="es-ES" sz="3600" b="1" dirty="0">
              <a:solidFill>
                <a:schemeClr val="bg1"/>
              </a:solidFill>
              <a:effectLst/>
              <a:latin typeface="ITC Avant Garde Std Md" panose="020B0602020202020204" pitchFamily="34" charset="0"/>
            </a:endParaRPr>
          </a:p>
        </p:txBody>
      </p:sp>
      <p:sp>
        <p:nvSpPr>
          <p:cNvPr id="11" name="Marcador de contenido 2">
            <a:extLst>
              <a:ext uri="{FF2B5EF4-FFF2-40B4-BE49-F238E27FC236}">
                <a16:creationId xmlns:a16="http://schemas.microsoft.com/office/drawing/2014/main" id="{A7CEFD79-D71A-274D-A434-0A2180328C64}"/>
              </a:ext>
            </a:extLst>
          </p:cNvPr>
          <p:cNvSpPr>
            <a:spLocks noGrp="1"/>
          </p:cNvSpPr>
          <p:nvPr>
            <p:ph idx="1"/>
          </p:nvPr>
        </p:nvSpPr>
        <p:spPr>
          <a:xfrm>
            <a:off x="407863" y="5939960"/>
            <a:ext cx="11376263" cy="667008"/>
          </a:xfrm>
        </p:spPr>
        <p:txBody>
          <a:bodyPr>
            <a:noAutofit/>
          </a:bodyPr>
          <a:lstStyle/>
          <a:p>
            <a:pPr marL="0" indent="0" algn="just">
              <a:lnSpc>
                <a:spcPct val="100000"/>
              </a:lnSpc>
              <a:buNone/>
            </a:pPr>
            <a:r>
              <a:rPr lang="es-ES" sz="1600" dirty="0">
                <a:solidFill>
                  <a:schemeClr val="bg1"/>
                </a:solidFill>
                <a:latin typeface="Frutiger LT Std 55 Roman" panose="020B0602020204020204" pitchFamily="34" charset="0"/>
              </a:rPr>
              <a:t>Aquí observaremos pequeñas diferencias respecto a los datos procesados, ya que a esta variable sin ser procesada contiene muchos valores missing. Tendremos que ver cómo vamos a arreglar eso. Una opción sería darle los valores promedio de la variable (la media). </a:t>
            </a:r>
          </a:p>
        </p:txBody>
      </p:sp>
      <p:pic>
        <p:nvPicPr>
          <p:cNvPr id="4" name="Imagen 3">
            <a:extLst>
              <a:ext uri="{FF2B5EF4-FFF2-40B4-BE49-F238E27FC236}">
                <a16:creationId xmlns:a16="http://schemas.microsoft.com/office/drawing/2014/main" id="{E3F1981F-029E-5E4A-A068-9B5BD0F91076}"/>
              </a:ext>
            </a:extLst>
          </p:cNvPr>
          <p:cNvPicPr>
            <a:picLocks noChangeAspect="1"/>
          </p:cNvPicPr>
          <p:nvPr/>
        </p:nvPicPr>
        <p:blipFill>
          <a:blip r:embed="rId3"/>
          <a:stretch>
            <a:fillRect/>
          </a:stretch>
        </p:blipFill>
        <p:spPr>
          <a:xfrm>
            <a:off x="2756110" y="812383"/>
            <a:ext cx="6679770" cy="4876546"/>
          </a:xfrm>
          <a:prstGeom prst="rect">
            <a:avLst/>
          </a:prstGeom>
        </p:spPr>
      </p:pic>
    </p:spTree>
    <p:extLst>
      <p:ext uri="{BB962C8B-B14F-4D97-AF65-F5344CB8AC3E}">
        <p14:creationId xmlns:p14="http://schemas.microsoft.com/office/powerpoint/2010/main" val="2427221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F2D98B-43E8-254D-8EF0-FDE6FF9966B2}"/>
              </a:ext>
            </a:extLst>
          </p:cNvPr>
          <p:cNvPicPr>
            <a:picLocks noChangeAspect="1"/>
          </p:cNvPicPr>
          <p:nvPr/>
        </p:nvPicPr>
        <p:blipFill>
          <a:blip r:embed="rId3"/>
          <a:stretch>
            <a:fillRect/>
          </a:stretch>
        </p:blipFill>
        <p:spPr>
          <a:xfrm>
            <a:off x="0" y="0"/>
            <a:ext cx="12192000" cy="6858000"/>
          </a:xfrm>
          <a:prstGeom prst="rect">
            <a:avLst/>
          </a:prstGeom>
        </p:spPr>
      </p:pic>
      <p:sp>
        <p:nvSpPr>
          <p:cNvPr id="4" name="Título 1">
            <a:extLst>
              <a:ext uri="{FF2B5EF4-FFF2-40B4-BE49-F238E27FC236}">
                <a16:creationId xmlns:a16="http://schemas.microsoft.com/office/drawing/2014/main" id="{5A324FEC-0847-B949-A859-C8960478DE7D}"/>
              </a:ext>
            </a:extLst>
          </p:cNvPr>
          <p:cNvSpPr>
            <a:spLocks noGrp="1"/>
          </p:cNvSpPr>
          <p:nvPr>
            <p:ph type="title"/>
          </p:nvPr>
        </p:nvSpPr>
        <p:spPr>
          <a:xfrm>
            <a:off x="402450" y="414568"/>
            <a:ext cx="10515600" cy="338496"/>
          </a:xfrm>
        </p:spPr>
        <p:txBody>
          <a:bodyPr>
            <a:noAutofit/>
          </a:bodyPr>
          <a:lstStyle/>
          <a:p>
            <a:r>
              <a:rPr lang="es-ES" sz="3200" b="1" dirty="0">
                <a:solidFill>
                  <a:schemeClr val="bg1"/>
                </a:solidFill>
                <a:effectLst>
                  <a:glow rad="63500">
                    <a:schemeClr val="tx1">
                      <a:alpha val="40000"/>
                    </a:schemeClr>
                  </a:glow>
                </a:effectLst>
                <a:latin typeface="ITC Avant Garde Gothic Std Demi" panose="020B0602020202020204" pitchFamily="34" charset="0"/>
              </a:rPr>
              <a:t>CORRELACIONES ENTRE VARIABLES</a:t>
            </a:r>
            <a:endParaRPr lang="es-ES" sz="3200" dirty="0"/>
          </a:p>
        </p:txBody>
      </p:sp>
      <p:sp>
        <p:nvSpPr>
          <p:cNvPr id="17" name="Marcador de contenido 2">
            <a:extLst>
              <a:ext uri="{FF2B5EF4-FFF2-40B4-BE49-F238E27FC236}">
                <a16:creationId xmlns:a16="http://schemas.microsoft.com/office/drawing/2014/main" id="{F9BF2068-BF1B-4D40-8C8C-1BD36DA8782D}"/>
              </a:ext>
            </a:extLst>
          </p:cNvPr>
          <p:cNvSpPr>
            <a:spLocks noGrp="1"/>
          </p:cNvSpPr>
          <p:nvPr>
            <p:ph idx="1"/>
          </p:nvPr>
        </p:nvSpPr>
        <p:spPr>
          <a:xfrm>
            <a:off x="546568" y="5769616"/>
            <a:ext cx="11217802" cy="799664"/>
          </a:xfrm>
        </p:spPr>
        <p:txBody>
          <a:bodyPr>
            <a:normAutofit fontScale="92500"/>
          </a:bodyPr>
          <a:lstStyle/>
          <a:p>
            <a:pPr marL="0" indent="0" algn="just">
              <a:buNone/>
            </a:pPr>
            <a:r>
              <a:rPr lang="es-ES" sz="2300" dirty="0">
                <a:solidFill>
                  <a:schemeClr val="bg1"/>
                </a:solidFill>
              </a:rPr>
              <a:t>La correlación más alta que podemos ver con el target, es con la variable “CryoSleep”, seguida de “HomePlanet”, las relacionadas con los servicios extras o adicionales y la variable “Age”.</a:t>
            </a:r>
          </a:p>
        </p:txBody>
      </p:sp>
      <p:pic>
        <p:nvPicPr>
          <p:cNvPr id="3" name="Imagen 2">
            <a:extLst>
              <a:ext uri="{FF2B5EF4-FFF2-40B4-BE49-F238E27FC236}">
                <a16:creationId xmlns:a16="http://schemas.microsoft.com/office/drawing/2014/main" id="{D811D590-8296-7B45-AB11-D4027F32281F}"/>
              </a:ext>
            </a:extLst>
          </p:cNvPr>
          <p:cNvPicPr>
            <a:picLocks noChangeAspect="1"/>
          </p:cNvPicPr>
          <p:nvPr/>
        </p:nvPicPr>
        <p:blipFill>
          <a:blip r:embed="rId4"/>
          <a:stretch>
            <a:fillRect/>
          </a:stretch>
        </p:blipFill>
        <p:spPr>
          <a:xfrm>
            <a:off x="546568" y="975288"/>
            <a:ext cx="11217802" cy="4347343"/>
          </a:xfrm>
          <a:prstGeom prst="rect">
            <a:avLst/>
          </a:prstGeom>
        </p:spPr>
      </p:pic>
      <mc:AlternateContent xmlns:mc="http://schemas.openxmlformats.org/markup-compatibility/2006" xmlns:p14="http://schemas.microsoft.com/office/powerpoint/2010/main">
        <mc:Choice Requires="p14">
          <p:contentPart p14:bwMode="auto" r:id="rId5">
            <p14:nvContentPartPr>
              <p14:cNvPr id="15" name="Entrada de lápiz 14">
                <a:extLst>
                  <a:ext uri="{FF2B5EF4-FFF2-40B4-BE49-F238E27FC236}">
                    <a16:creationId xmlns:a16="http://schemas.microsoft.com/office/drawing/2014/main" id="{9145FAB3-0232-0A4C-99D0-2C64C0955D48}"/>
                  </a:ext>
                </a:extLst>
              </p14:cNvPr>
              <p14:cNvContentPartPr/>
              <p14:nvPr/>
            </p14:nvContentPartPr>
            <p14:xfrm>
              <a:off x="8269160" y="4826627"/>
              <a:ext cx="397080" cy="2520"/>
            </p14:xfrm>
          </p:contentPart>
        </mc:Choice>
        <mc:Fallback xmlns="">
          <p:pic>
            <p:nvPicPr>
              <p:cNvPr id="15" name="Entrada de lápiz 14">
                <a:extLst>
                  <a:ext uri="{FF2B5EF4-FFF2-40B4-BE49-F238E27FC236}">
                    <a16:creationId xmlns:a16="http://schemas.microsoft.com/office/drawing/2014/main" id="{9145FAB3-0232-0A4C-99D0-2C64C0955D48}"/>
                  </a:ext>
                </a:extLst>
              </p:cNvPr>
              <p:cNvPicPr/>
              <p:nvPr/>
            </p:nvPicPr>
            <p:blipFill>
              <a:blip r:embed="rId6"/>
              <a:stretch>
                <a:fillRect/>
              </a:stretch>
            </p:blipFill>
            <p:spPr>
              <a:xfrm>
                <a:off x="8215520" y="4718627"/>
                <a:ext cx="504720" cy="218160"/>
              </a:xfrm>
              <a:prstGeom prst="rect">
                <a:avLst/>
              </a:prstGeom>
            </p:spPr>
          </p:pic>
        </mc:Fallback>
      </mc:AlternateContent>
    </p:spTree>
    <p:extLst>
      <p:ext uri="{BB962C8B-B14F-4D97-AF65-F5344CB8AC3E}">
        <p14:creationId xmlns:p14="http://schemas.microsoft.com/office/powerpoint/2010/main" val="3981121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F2D98B-43E8-254D-8EF0-FDE6FF9966B2}"/>
              </a:ext>
            </a:extLst>
          </p:cNvPr>
          <p:cNvPicPr>
            <a:picLocks noChangeAspect="1"/>
          </p:cNvPicPr>
          <p:nvPr/>
        </p:nvPicPr>
        <p:blipFill>
          <a:blip r:embed="rId3"/>
          <a:stretch>
            <a:fillRect/>
          </a:stretch>
        </p:blipFill>
        <p:spPr>
          <a:xfrm>
            <a:off x="0" y="0"/>
            <a:ext cx="12192000" cy="6858000"/>
          </a:xfrm>
          <a:prstGeom prst="rect">
            <a:avLst/>
          </a:prstGeom>
        </p:spPr>
      </p:pic>
      <p:sp>
        <p:nvSpPr>
          <p:cNvPr id="4" name="Título 1">
            <a:extLst>
              <a:ext uri="{FF2B5EF4-FFF2-40B4-BE49-F238E27FC236}">
                <a16:creationId xmlns:a16="http://schemas.microsoft.com/office/drawing/2014/main" id="{5A324FEC-0847-B949-A859-C8960478DE7D}"/>
              </a:ext>
            </a:extLst>
          </p:cNvPr>
          <p:cNvSpPr>
            <a:spLocks noGrp="1"/>
          </p:cNvSpPr>
          <p:nvPr>
            <p:ph type="title"/>
          </p:nvPr>
        </p:nvSpPr>
        <p:spPr>
          <a:xfrm>
            <a:off x="402450" y="318621"/>
            <a:ext cx="10515600" cy="338496"/>
          </a:xfrm>
        </p:spPr>
        <p:txBody>
          <a:bodyPr>
            <a:noAutofit/>
          </a:bodyPr>
          <a:lstStyle/>
          <a:p>
            <a:r>
              <a:rPr lang="es-ES" sz="3200" b="1" dirty="0">
                <a:solidFill>
                  <a:schemeClr val="bg1"/>
                </a:solidFill>
                <a:effectLst>
                  <a:glow rad="63500">
                    <a:schemeClr val="tx1">
                      <a:alpha val="40000"/>
                    </a:schemeClr>
                  </a:glow>
                </a:effectLst>
                <a:latin typeface="ITC Avant Garde Gothic Std Demi" panose="020B0602020202020204" pitchFamily="34" charset="0"/>
              </a:rPr>
              <a:t>CORRELACIONES ENTRE VARIABLES</a:t>
            </a:r>
            <a:endParaRPr lang="es-ES" sz="3200" dirty="0"/>
          </a:p>
        </p:txBody>
      </p:sp>
      <p:sp>
        <p:nvSpPr>
          <p:cNvPr id="17" name="Marcador de contenido 2">
            <a:extLst>
              <a:ext uri="{FF2B5EF4-FFF2-40B4-BE49-F238E27FC236}">
                <a16:creationId xmlns:a16="http://schemas.microsoft.com/office/drawing/2014/main" id="{F9BF2068-BF1B-4D40-8C8C-1BD36DA8782D}"/>
              </a:ext>
            </a:extLst>
          </p:cNvPr>
          <p:cNvSpPr>
            <a:spLocks noGrp="1"/>
          </p:cNvSpPr>
          <p:nvPr>
            <p:ph idx="1"/>
          </p:nvPr>
        </p:nvSpPr>
        <p:spPr>
          <a:xfrm>
            <a:off x="402450" y="781387"/>
            <a:ext cx="10772913" cy="617651"/>
          </a:xfrm>
        </p:spPr>
        <p:txBody>
          <a:bodyPr>
            <a:normAutofit lnSpcReduction="10000"/>
          </a:bodyPr>
          <a:lstStyle/>
          <a:p>
            <a:pPr marL="0" indent="0">
              <a:lnSpc>
                <a:spcPct val="100000"/>
              </a:lnSpc>
              <a:buNone/>
            </a:pPr>
            <a:r>
              <a:rPr lang="es-ES" sz="1800" dirty="0">
                <a:solidFill>
                  <a:schemeClr val="bg1"/>
                </a:solidFill>
                <a:latin typeface="Frutiger LT Std 55 Roman" panose="020B0602020204020204" pitchFamily="34" charset="0"/>
              </a:rPr>
              <a:t>Ahora vamos a ver las correlaciones entre algunas de las variables que me parecen que pueden ser más interesantes o relevantes a la hora de tener en cuenta para su procesamiento. </a:t>
            </a:r>
          </a:p>
        </p:txBody>
      </p:sp>
      <p:sp>
        <p:nvSpPr>
          <p:cNvPr id="2" name="Rectángulo 1">
            <a:extLst>
              <a:ext uri="{FF2B5EF4-FFF2-40B4-BE49-F238E27FC236}">
                <a16:creationId xmlns:a16="http://schemas.microsoft.com/office/drawing/2014/main" id="{FBA90B1A-0999-5A4F-BD1B-92936632C5E1}"/>
              </a:ext>
            </a:extLst>
          </p:cNvPr>
          <p:cNvSpPr/>
          <p:nvPr/>
        </p:nvSpPr>
        <p:spPr>
          <a:xfrm>
            <a:off x="4057502" y="1637421"/>
            <a:ext cx="3462807" cy="400110"/>
          </a:xfrm>
          <a:prstGeom prst="rect">
            <a:avLst/>
          </a:prstGeom>
        </p:spPr>
        <p:txBody>
          <a:bodyPr wrap="none">
            <a:spAutoFit/>
          </a:bodyPr>
          <a:lstStyle/>
          <a:p>
            <a:r>
              <a:rPr lang="es-ES" sz="2000" b="1" dirty="0">
                <a:solidFill>
                  <a:schemeClr val="bg1"/>
                </a:solidFill>
                <a:latin typeface="ITC Avant Garde Std Md" panose="020B0602020202020204" pitchFamily="34" charset="0"/>
              </a:rPr>
              <a:t>Transported &amp; CryoSleep</a:t>
            </a:r>
            <a:endParaRPr lang="es-ES" sz="2000" b="1" dirty="0">
              <a:solidFill>
                <a:schemeClr val="bg1"/>
              </a:solidFill>
              <a:effectLst/>
              <a:latin typeface="ITC Avant Garde Std Md" panose="020B0602020202020204" pitchFamily="34" charset="0"/>
            </a:endParaRPr>
          </a:p>
        </p:txBody>
      </p:sp>
      <p:pic>
        <p:nvPicPr>
          <p:cNvPr id="14" name="Imagen 13">
            <a:extLst>
              <a:ext uri="{FF2B5EF4-FFF2-40B4-BE49-F238E27FC236}">
                <a16:creationId xmlns:a16="http://schemas.microsoft.com/office/drawing/2014/main" id="{04698784-4C61-1641-A351-DCD90A79E5A3}"/>
              </a:ext>
            </a:extLst>
          </p:cNvPr>
          <p:cNvPicPr>
            <a:picLocks noChangeAspect="1"/>
          </p:cNvPicPr>
          <p:nvPr/>
        </p:nvPicPr>
        <p:blipFill>
          <a:blip r:embed="rId4"/>
          <a:stretch>
            <a:fillRect/>
          </a:stretch>
        </p:blipFill>
        <p:spPr>
          <a:xfrm>
            <a:off x="7093973" y="2180425"/>
            <a:ext cx="1369342" cy="4287093"/>
          </a:xfrm>
          <a:prstGeom prst="rect">
            <a:avLst/>
          </a:prstGeom>
        </p:spPr>
      </p:pic>
      <p:pic>
        <p:nvPicPr>
          <p:cNvPr id="12" name="Imagen 11">
            <a:extLst>
              <a:ext uri="{FF2B5EF4-FFF2-40B4-BE49-F238E27FC236}">
                <a16:creationId xmlns:a16="http://schemas.microsoft.com/office/drawing/2014/main" id="{4A850223-AB53-E64F-AD23-3B5F70B5EAA5}"/>
              </a:ext>
            </a:extLst>
          </p:cNvPr>
          <p:cNvPicPr>
            <a:picLocks noChangeAspect="1"/>
          </p:cNvPicPr>
          <p:nvPr/>
        </p:nvPicPr>
        <p:blipFill>
          <a:blip r:embed="rId5"/>
          <a:stretch>
            <a:fillRect/>
          </a:stretch>
        </p:blipFill>
        <p:spPr>
          <a:xfrm>
            <a:off x="3200640" y="2180426"/>
            <a:ext cx="4431718" cy="4287093"/>
          </a:xfrm>
          <a:prstGeom prst="rect">
            <a:avLst/>
          </a:prstGeom>
        </p:spPr>
      </p:pic>
    </p:spTree>
    <p:extLst>
      <p:ext uri="{BB962C8B-B14F-4D97-AF65-F5344CB8AC3E}">
        <p14:creationId xmlns:p14="http://schemas.microsoft.com/office/powerpoint/2010/main" val="3362628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F2D98B-43E8-254D-8EF0-FDE6FF9966B2}"/>
              </a:ext>
            </a:extLst>
          </p:cNvPr>
          <p:cNvPicPr>
            <a:picLocks noChangeAspect="1"/>
          </p:cNvPicPr>
          <p:nvPr/>
        </p:nvPicPr>
        <p:blipFill>
          <a:blip r:embed="rId3"/>
          <a:stretch>
            <a:fillRect/>
          </a:stretch>
        </p:blipFill>
        <p:spPr>
          <a:xfrm>
            <a:off x="0" y="0"/>
            <a:ext cx="12192000" cy="6858000"/>
          </a:xfrm>
          <a:prstGeom prst="rect">
            <a:avLst/>
          </a:prstGeom>
        </p:spPr>
      </p:pic>
      <p:sp>
        <p:nvSpPr>
          <p:cNvPr id="17" name="Marcador de contenido 2">
            <a:extLst>
              <a:ext uri="{FF2B5EF4-FFF2-40B4-BE49-F238E27FC236}">
                <a16:creationId xmlns:a16="http://schemas.microsoft.com/office/drawing/2014/main" id="{F9BF2068-BF1B-4D40-8C8C-1BD36DA8782D}"/>
              </a:ext>
            </a:extLst>
          </p:cNvPr>
          <p:cNvSpPr>
            <a:spLocks noGrp="1"/>
          </p:cNvSpPr>
          <p:nvPr>
            <p:ph idx="1"/>
          </p:nvPr>
        </p:nvSpPr>
        <p:spPr>
          <a:xfrm>
            <a:off x="709542" y="6022991"/>
            <a:ext cx="10772913" cy="368893"/>
          </a:xfrm>
        </p:spPr>
        <p:txBody>
          <a:bodyPr>
            <a:normAutofit/>
          </a:bodyPr>
          <a:lstStyle/>
          <a:p>
            <a:pPr marL="0" indent="0" algn="ctr">
              <a:buNone/>
            </a:pPr>
            <a:r>
              <a:rPr lang="es-ES" sz="1800" dirty="0">
                <a:solidFill>
                  <a:schemeClr val="bg1"/>
                </a:solidFill>
                <a:latin typeface="Frutiger LT Std 55 Roman" panose="020B0602020204020204" pitchFamily="34" charset="0"/>
              </a:rPr>
              <a:t>La mayoría de las personas que se dirigían hacia TRAPPIST-1e procedían de la Tierra.</a:t>
            </a:r>
          </a:p>
        </p:txBody>
      </p:sp>
      <mc:AlternateContent xmlns:mc="http://schemas.openxmlformats.org/markup-compatibility/2006" xmlns:p14="http://schemas.microsoft.com/office/powerpoint/2010/main">
        <mc:Choice Requires="p14">
          <p:contentPart p14:bwMode="auto" r:id="rId4">
            <p14:nvContentPartPr>
              <p14:cNvPr id="15" name="Entrada de lápiz 14">
                <a:extLst>
                  <a:ext uri="{FF2B5EF4-FFF2-40B4-BE49-F238E27FC236}">
                    <a16:creationId xmlns:a16="http://schemas.microsoft.com/office/drawing/2014/main" id="{9145FAB3-0232-0A4C-99D0-2C64C0955D48}"/>
                  </a:ext>
                </a:extLst>
              </p14:cNvPr>
              <p14:cNvContentPartPr/>
              <p14:nvPr/>
            </p14:nvContentPartPr>
            <p14:xfrm>
              <a:off x="8269160" y="4826627"/>
              <a:ext cx="397080" cy="2520"/>
            </p14:xfrm>
          </p:contentPart>
        </mc:Choice>
        <mc:Fallback xmlns="">
          <p:pic>
            <p:nvPicPr>
              <p:cNvPr id="15" name="Entrada de lápiz 14">
                <a:extLst>
                  <a:ext uri="{FF2B5EF4-FFF2-40B4-BE49-F238E27FC236}">
                    <a16:creationId xmlns:a16="http://schemas.microsoft.com/office/drawing/2014/main" id="{9145FAB3-0232-0A4C-99D0-2C64C0955D48}"/>
                  </a:ext>
                </a:extLst>
              </p:cNvPr>
              <p:cNvPicPr/>
              <p:nvPr/>
            </p:nvPicPr>
            <p:blipFill>
              <a:blip r:embed="rId5"/>
              <a:stretch>
                <a:fillRect/>
              </a:stretch>
            </p:blipFill>
            <p:spPr>
              <a:xfrm>
                <a:off x="8215520" y="4718627"/>
                <a:ext cx="504720" cy="218160"/>
              </a:xfrm>
              <a:prstGeom prst="rect">
                <a:avLst/>
              </a:prstGeom>
            </p:spPr>
          </p:pic>
        </mc:Fallback>
      </mc:AlternateContent>
      <p:sp>
        <p:nvSpPr>
          <p:cNvPr id="2" name="Rectángulo 1">
            <a:extLst>
              <a:ext uri="{FF2B5EF4-FFF2-40B4-BE49-F238E27FC236}">
                <a16:creationId xmlns:a16="http://schemas.microsoft.com/office/drawing/2014/main" id="{FBA90B1A-0999-5A4F-BD1B-92936632C5E1}"/>
              </a:ext>
            </a:extLst>
          </p:cNvPr>
          <p:cNvSpPr/>
          <p:nvPr/>
        </p:nvSpPr>
        <p:spPr>
          <a:xfrm>
            <a:off x="3734164" y="466116"/>
            <a:ext cx="4323620" cy="461665"/>
          </a:xfrm>
          <a:prstGeom prst="rect">
            <a:avLst/>
          </a:prstGeom>
        </p:spPr>
        <p:txBody>
          <a:bodyPr wrap="none">
            <a:spAutoFit/>
          </a:bodyPr>
          <a:lstStyle/>
          <a:p>
            <a:r>
              <a:rPr lang="es-ES" sz="2400" b="1" dirty="0">
                <a:solidFill>
                  <a:schemeClr val="bg1"/>
                </a:solidFill>
                <a:latin typeface="ITC Avant Garde Std Md" panose="020B0602020202020204" pitchFamily="34" charset="0"/>
              </a:rPr>
              <a:t>Destination &amp; HomePlanet</a:t>
            </a:r>
            <a:endParaRPr lang="es-ES" sz="2400" b="1" dirty="0">
              <a:solidFill>
                <a:schemeClr val="bg1"/>
              </a:solidFill>
              <a:effectLst/>
              <a:latin typeface="ITC Avant Garde Std Md" panose="020B0602020202020204" pitchFamily="34" charset="0"/>
            </a:endParaRPr>
          </a:p>
        </p:txBody>
      </p:sp>
      <p:pic>
        <p:nvPicPr>
          <p:cNvPr id="10" name="Imagen 9">
            <a:extLst>
              <a:ext uri="{FF2B5EF4-FFF2-40B4-BE49-F238E27FC236}">
                <a16:creationId xmlns:a16="http://schemas.microsoft.com/office/drawing/2014/main" id="{62D764DE-8131-E742-8566-24A2C1312300}"/>
              </a:ext>
            </a:extLst>
          </p:cNvPr>
          <p:cNvPicPr>
            <a:picLocks noChangeAspect="1"/>
          </p:cNvPicPr>
          <p:nvPr/>
        </p:nvPicPr>
        <p:blipFill>
          <a:blip r:embed="rId6"/>
          <a:stretch>
            <a:fillRect/>
          </a:stretch>
        </p:blipFill>
        <p:spPr>
          <a:xfrm>
            <a:off x="6889546" y="1077702"/>
            <a:ext cx="2181825" cy="4702597"/>
          </a:xfrm>
          <a:prstGeom prst="rect">
            <a:avLst/>
          </a:prstGeom>
        </p:spPr>
      </p:pic>
      <p:pic>
        <p:nvPicPr>
          <p:cNvPr id="8" name="Imagen 7">
            <a:extLst>
              <a:ext uri="{FF2B5EF4-FFF2-40B4-BE49-F238E27FC236}">
                <a16:creationId xmlns:a16="http://schemas.microsoft.com/office/drawing/2014/main" id="{EE00FBE2-BF44-0844-B37C-74E0BA437AFD}"/>
              </a:ext>
            </a:extLst>
          </p:cNvPr>
          <p:cNvPicPr>
            <a:picLocks noChangeAspect="1"/>
          </p:cNvPicPr>
          <p:nvPr/>
        </p:nvPicPr>
        <p:blipFill>
          <a:blip r:embed="rId7"/>
          <a:stretch>
            <a:fillRect/>
          </a:stretch>
        </p:blipFill>
        <p:spPr>
          <a:xfrm>
            <a:off x="2752564" y="1077701"/>
            <a:ext cx="5305220" cy="4702598"/>
          </a:xfrm>
          <a:prstGeom prst="rect">
            <a:avLst/>
          </a:prstGeom>
        </p:spPr>
      </p:pic>
    </p:spTree>
    <p:extLst>
      <p:ext uri="{BB962C8B-B14F-4D97-AF65-F5344CB8AC3E}">
        <p14:creationId xmlns:p14="http://schemas.microsoft.com/office/powerpoint/2010/main" val="333280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F2D98B-43E8-254D-8EF0-FDE6FF9966B2}"/>
              </a:ext>
            </a:extLst>
          </p:cNvPr>
          <p:cNvPicPr>
            <a:picLocks noChangeAspect="1"/>
          </p:cNvPicPr>
          <p:nvPr/>
        </p:nvPicPr>
        <p:blipFill>
          <a:blip r:embed="rId3"/>
          <a:stretch>
            <a:fillRect/>
          </a:stretch>
        </p:blipFill>
        <p:spPr>
          <a:xfrm>
            <a:off x="0" y="0"/>
            <a:ext cx="12192000" cy="6858000"/>
          </a:xfrm>
          <a:prstGeom prst="rect">
            <a:avLst/>
          </a:prstGeom>
        </p:spPr>
      </p:pic>
      <p:sp>
        <p:nvSpPr>
          <p:cNvPr id="17" name="Marcador de contenido 2">
            <a:extLst>
              <a:ext uri="{FF2B5EF4-FFF2-40B4-BE49-F238E27FC236}">
                <a16:creationId xmlns:a16="http://schemas.microsoft.com/office/drawing/2014/main" id="{F9BF2068-BF1B-4D40-8C8C-1BD36DA8782D}"/>
              </a:ext>
            </a:extLst>
          </p:cNvPr>
          <p:cNvSpPr>
            <a:spLocks noGrp="1"/>
          </p:cNvSpPr>
          <p:nvPr>
            <p:ph idx="1"/>
          </p:nvPr>
        </p:nvSpPr>
        <p:spPr>
          <a:xfrm>
            <a:off x="709543" y="5706152"/>
            <a:ext cx="10772913" cy="827835"/>
          </a:xfrm>
        </p:spPr>
        <p:txBody>
          <a:bodyPr>
            <a:normAutofit/>
          </a:bodyPr>
          <a:lstStyle/>
          <a:p>
            <a:pPr marL="0" indent="0" algn="just">
              <a:lnSpc>
                <a:spcPct val="100000"/>
              </a:lnSpc>
              <a:buNone/>
            </a:pPr>
            <a:r>
              <a:rPr lang="es-ES" sz="1600" dirty="0">
                <a:solidFill>
                  <a:schemeClr val="bg1"/>
                </a:solidFill>
                <a:latin typeface="Frutiger LT Std 55 Roman" panose="020B0602020204020204" pitchFamily="34" charset="0"/>
              </a:rPr>
              <a:t>La mayoría de las personas que fueron transportadas procedían de la Tierra, pero también las que no lo fueron provienen de la Tierra con casi más de mil personas que aparecen como falso frente a los verdaderos. En cambio las cifras de los otros dos planetas de origen, aunque son menores, prevalecen os valores verdaderos.</a:t>
            </a:r>
          </a:p>
        </p:txBody>
      </p:sp>
      <p:sp>
        <p:nvSpPr>
          <p:cNvPr id="2" name="Rectángulo 1">
            <a:extLst>
              <a:ext uri="{FF2B5EF4-FFF2-40B4-BE49-F238E27FC236}">
                <a16:creationId xmlns:a16="http://schemas.microsoft.com/office/drawing/2014/main" id="{FBA90B1A-0999-5A4F-BD1B-92936632C5E1}"/>
              </a:ext>
            </a:extLst>
          </p:cNvPr>
          <p:cNvSpPr/>
          <p:nvPr/>
        </p:nvSpPr>
        <p:spPr>
          <a:xfrm>
            <a:off x="3725730" y="240600"/>
            <a:ext cx="4426212" cy="461665"/>
          </a:xfrm>
          <a:prstGeom prst="rect">
            <a:avLst/>
          </a:prstGeom>
        </p:spPr>
        <p:txBody>
          <a:bodyPr wrap="none">
            <a:spAutoFit/>
          </a:bodyPr>
          <a:lstStyle/>
          <a:p>
            <a:r>
              <a:rPr lang="es-ES" sz="2400" b="1" dirty="0">
                <a:solidFill>
                  <a:schemeClr val="bg1"/>
                </a:solidFill>
                <a:latin typeface="ITC Avant Garde Std Md" panose="020B0602020202020204" pitchFamily="34" charset="0"/>
              </a:rPr>
              <a:t>Transported &amp; HomePlanet</a:t>
            </a:r>
            <a:endParaRPr lang="es-ES" sz="2400" b="1" dirty="0">
              <a:solidFill>
                <a:schemeClr val="bg1"/>
              </a:solidFill>
              <a:effectLst/>
              <a:latin typeface="ITC Avant Garde Std Md" panose="020B0602020202020204" pitchFamily="34" charset="0"/>
            </a:endParaRPr>
          </a:p>
        </p:txBody>
      </p:sp>
      <p:pic>
        <p:nvPicPr>
          <p:cNvPr id="7" name="Imagen 6">
            <a:extLst>
              <a:ext uri="{FF2B5EF4-FFF2-40B4-BE49-F238E27FC236}">
                <a16:creationId xmlns:a16="http://schemas.microsoft.com/office/drawing/2014/main" id="{89EAC599-E9BC-A047-94EF-E535B56C74E6}"/>
              </a:ext>
            </a:extLst>
          </p:cNvPr>
          <p:cNvPicPr>
            <a:picLocks noChangeAspect="1"/>
          </p:cNvPicPr>
          <p:nvPr/>
        </p:nvPicPr>
        <p:blipFill>
          <a:blip r:embed="rId4"/>
          <a:stretch>
            <a:fillRect/>
          </a:stretch>
        </p:blipFill>
        <p:spPr>
          <a:xfrm>
            <a:off x="8005065" y="882073"/>
            <a:ext cx="1700486" cy="4483100"/>
          </a:xfrm>
          <a:prstGeom prst="rect">
            <a:avLst/>
          </a:prstGeom>
        </p:spPr>
      </p:pic>
      <p:pic>
        <p:nvPicPr>
          <p:cNvPr id="4" name="Imagen 3">
            <a:extLst>
              <a:ext uri="{FF2B5EF4-FFF2-40B4-BE49-F238E27FC236}">
                <a16:creationId xmlns:a16="http://schemas.microsoft.com/office/drawing/2014/main" id="{E33070E0-1FC7-DB43-B573-7F074832FB3C}"/>
              </a:ext>
            </a:extLst>
          </p:cNvPr>
          <p:cNvPicPr>
            <a:picLocks noChangeAspect="1"/>
          </p:cNvPicPr>
          <p:nvPr/>
        </p:nvPicPr>
        <p:blipFill>
          <a:blip r:embed="rId5"/>
          <a:stretch>
            <a:fillRect/>
          </a:stretch>
        </p:blipFill>
        <p:spPr>
          <a:xfrm>
            <a:off x="2152315" y="882073"/>
            <a:ext cx="6702993" cy="4483100"/>
          </a:xfrm>
          <a:prstGeom prst="rect">
            <a:avLst/>
          </a:prstGeom>
        </p:spPr>
      </p:pic>
    </p:spTree>
    <p:extLst>
      <p:ext uri="{BB962C8B-B14F-4D97-AF65-F5344CB8AC3E}">
        <p14:creationId xmlns:p14="http://schemas.microsoft.com/office/powerpoint/2010/main" val="3789052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F2D98B-43E8-254D-8EF0-FDE6FF9966B2}"/>
              </a:ext>
            </a:extLst>
          </p:cNvPr>
          <p:cNvPicPr>
            <a:picLocks noChangeAspect="1"/>
          </p:cNvPicPr>
          <p:nvPr/>
        </p:nvPicPr>
        <p:blipFill>
          <a:blip r:embed="rId3"/>
          <a:stretch>
            <a:fillRect/>
          </a:stretch>
        </p:blipFill>
        <p:spPr>
          <a:xfrm>
            <a:off x="0" y="-88900"/>
            <a:ext cx="12192000" cy="6946900"/>
          </a:xfrm>
          <a:prstGeom prst="rect">
            <a:avLst/>
          </a:prstGeom>
        </p:spPr>
      </p:pic>
      <p:sp>
        <p:nvSpPr>
          <p:cNvPr id="17" name="Marcador de contenido 2">
            <a:extLst>
              <a:ext uri="{FF2B5EF4-FFF2-40B4-BE49-F238E27FC236}">
                <a16:creationId xmlns:a16="http://schemas.microsoft.com/office/drawing/2014/main" id="{F9BF2068-BF1B-4D40-8C8C-1BD36DA8782D}"/>
              </a:ext>
            </a:extLst>
          </p:cNvPr>
          <p:cNvSpPr>
            <a:spLocks noGrp="1"/>
          </p:cNvSpPr>
          <p:nvPr>
            <p:ph idx="1"/>
          </p:nvPr>
        </p:nvSpPr>
        <p:spPr>
          <a:xfrm>
            <a:off x="703390" y="5646771"/>
            <a:ext cx="10772913" cy="827835"/>
          </a:xfrm>
        </p:spPr>
        <p:txBody>
          <a:bodyPr>
            <a:normAutofit/>
          </a:bodyPr>
          <a:lstStyle/>
          <a:p>
            <a:pPr marL="0" indent="0" algn="just">
              <a:lnSpc>
                <a:spcPct val="100000"/>
              </a:lnSpc>
              <a:buNone/>
            </a:pPr>
            <a:r>
              <a:rPr lang="es-ES" sz="1600" dirty="0">
                <a:solidFill>
                  <a:schemeClr val="bg1"/>
                </a:solidFill>
                <a:latin typeface="Frutiger LT Std 55 Roman" panose="020B0602020204020204" pitchFamily="34" charset="0"/>
              </a:rPr>
              <a:t>La mayoría de las personas que fueron transportadas están en un rango de edad de entre 0 años a 30 años. Siendo muy significativo el de los bebés y niños pequeños de 0 a 5 años.</a:t>
            </a:r>
          </a:p>
        </p:txBody>
      </p:sp>
      <p:sp>
        <p:nvSpPr>
          <p:cNvPr id="2" name="Rectángulo 1">
            <a:extLst>
              <a:ext uri="{FF2B5EF4-FFF2-40B4-BE49-F238E27FC236}">
                <a16:creationId xmlns:a16="http://schemas.microsoft.com/office/drawing/2014/main" id="{FBA90B1A-0999-5A4F-BD1B-92936632C5E1}"/>
              </a:ext>
            </a:extLst>
          </p:cNvPr>
          <p:cNvSpPr/>
          <p:nvPr/>
        </p:nvSpPr>
        <p:spPr>
          <a:xfrm>
            <a:off x="4275087" y="1032666"/>
            <a:ext cx="3629520" cy="523220"/>
          </a:xfrm>
          <a:prstGeom prst="rect">
            <a:avLst/>
          </a:prstGeom>
        </p:spPr>
        <p:txBody>
          <a:bodyPr wrap="none">
            <a:spAutoFit/>
          </a:bodyPr>
          <a:lstStyle/>
          <a:p>
            <a:r>
              <a:rPr lang="es-ES" sz="2800" b="1" dirty="0">
                <a:solidFill>
                  <a:schemeClr val="bg1"/>
                </a:solidFill>
                <a:latin typeface="ITC Avant Garde Std Md" panose="020B0602020202020204" pitchFamily="34" charset="0"/>
              </a:rPr>
              <a:t>Transported &amp; Age</a:t>
            </a:r>
            <a:endParaRPr lang="es-ES" sz="2800" b="1" dirty="0">
              <a:solidFill>
                <a:schemeClr val="bg1"/>
              </a:solidFill>
              <a:effectLst/>
              <a:latin typeface="ITC Avant Garde Std Md" panose="020B0602020202020204" pitchFamily="34" charset="0"/>
            </a:endParaRPr>
          </a:p>
        </p:txBody>
      </p:sp>
      <p:pic>
        <p:nvPicPr>
          <p:cNvPr id="6" name="Imagen 5">
            <a:extLst>
              <a:ext uri="{FF2B5EF4-FFF2-40B4-BE49-F238E27FC236}">
                <a16:creationId xmlns:a16="http://schemas.microsoft.com/office/drawing/2014/main" id="{0937EBDB-5247-DD4E-86ED-FD77F8168A90}"/>
              </a:ext>
            </a:extLst>
          </p:cNvPr>
          <p:cNvPicPr>
            <a:picLocks noChangeAspect="1"/>
          </p:cNvPicPr>
          <p:nvPr/>
        </p:nvPicPr>
        <p:blipFill>
          <a:blip r:embed="rId4"/>
          <a:stretch>
            <a:fillRect/>
          </a:stretch>
        </p:blipFill>
        <p:spPr>
          <a:xfrm>
            <a:off x="216294" y="1901606"/>
            <a:ext cx="11747106" cy="2943317"/>
          </a:xfrm>
          <a:prstGeom prst="rect">
            <a:avLst/>
          </a:prstGeom>
        </p:spPr>
      </p:pic>
    </p:spTree>
    <p:extLst>
      <p:ext uri="{BB962C8B-B14F-4D97-AF65-F5344CB8AC3E}">
        <p14:creationId xmlns:p14="http://schemas.microsoft.com/office/powerpoint/2010/main" val="3983389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F2D98B-43E8-254D-8EF0-FDE6FF9966B2}"/>
              </a:ext>
            </a:extLst>
          </p:cNvPr>
          <p:cNvPicPr>
            <a:picLocks noChangeAspect="1"/>
          </p:cNvPicPr>
          <p:nvPr/>
        </p:nvPicPr>
        <p:blipFill>
          <a:blip r:embed="rId3"/>
          <a:stretch>
            <a:fillRect/>
          </a:stretch>
        </p:blipFill>
        <p:spPr>
          <a:xfrm>
            <a:off x="0" y="0"/>
            <a:ext cx="12192000" cy="6858000"/>
          </a:xfrm>
          <a:prstGeom prst="rect">
            <a:avLst/>
          </a:prstGeom>
        </p:spPr>
      </p:pic>
      <p:sp>
        <p:nvSpPr>
          <p:cNvPr id="4" name="Título 1">
            <a:extLst>
              <a:ext uri="{FF2B5EF4-FFF2-40B4-BE49-F238E27FC236}">
                <a16:creationId xmlns:a16="http://schemas.microsoft.com/office/drawing/2014/main" id="{5A324FEC-0847-B949-A859-C8960478DE7D}"/>
              </a:ext>
            </a:extLst>
          </p:cNvPr>
          <p:cNvSpPr>
            <a:spLocks noGrp="1"/>
          </p:cNvSpPr>
          <p:nvPr>
            <p:ph type="title"/>
          </p:nvPr>
        </p:nvSpPr>
        <p:spPr>
          <a:xfrm>
            <a:off x="402448" y="698217"/>
            <a:ext cx="10515600" cy="338496"/>
          </a:xfrm>
        </p:spPr>
        <p:txBody>
          <a:bodyPr>
            <a:noAutofit/>
          </a:bodyPr>
          <a:lstStyle/>
          <a:p>
            <a:r>
              <a:rPr lang="es-ES" sz="3200" b="1" dirty="0">
                <a:solidFill>
                  <a:schemeClr val="bg1"/>
                </a:solidFill>
                <a:effectLst>
                  <a:glow rad="63500">
                    <a:schemeClr val="tx1">
                      <a:alpha val="40000"/>
                    </a:schemeClr>
                  </a:glow>
                </a:effectLst>
                <a:latin typeface="ITC Avant Garde Gothic Std Demi" panose="020B0602020202020204" pitchFamily="34" charset="0"/>
              </a:rPr>
              <a:t>VALORES NULOS/MISSING</a:t>
            </a:r>
            <a:endParaRPr lang="es-ES" sz="3200" dirty="0"/>
          </a:p>
        </p:txBody>
      </p:sp>
      <p:sp>
        <p:nvSpPr>
          <p:cNvPr id="17" name="Marcador de contenido 2">
            <a:extLst>
              <a:ext uri="{FF2B5EF4-FFF2-40B4-BE49-F238E27FC236}">
                <a16:creationId xmlns:a16="http://schemas.microsoft.com/office/drawing/2014/main" id="{F9BF2068-BF1B-4D40-8C8C-1BD36DA8782D}"/>
              </a:ext>
            </a:extLst>
          </p:cNvPr>
          <p:cNvSpPr>
            <a:spLocks noGrp="1"/>
          </p:cNvSpPr>
          <p:nvPr>
            <p:ph idx="1"/>
          </p:nvPr>
        </p:nvSpPr>
        <p:spPr>
          <a:xfrm>
            <a:off x="402448" y="1089499"/>
            <a:ext cx="10772913" cy="400110"/>
          </a:xfrm>
        </p:spPr>
        <p:txBody>
          <a:bodyPr>
            <a:normAutofit/>
          </a:bodyPr>
          <a:lstStyle/>
          <a:p>
            <a:pPr marL="0" indent="0">
              <a:lnSpc>
                <a:spcPct val="100000"/>
              </a:lnSpc>
              <a:buNone/>
            </a:pPr>
            <a:r>
              <a:rPr lang="es-ES" sz="1800" dirty="0">
                <a:solidFill>
                  <a:schemeClr val="bg1"/>
                </a:solidFill>
                <a:latin typeface="Frutiger LT Std 55 Roman" panose="020B0602020204020204" pitchFamily="34" charset="0"/>
              </a:rPr>
              <a:t>Ahora vamos a ver los valores faltantes dentro de cada variable del dataset.</a:t>
            </a:r>
          </a:p>
        </p:txBody>
      </p:sp>
      <p:pic>
        <p:nvPicPr>
          <p:cNvPr id="7" name="Imagen 6">
            <a:extLst>
              <a:ext uri="{FF2B5EF4-FFF2-40B4-BE49-F238E27FC236}">
                <a16:creationId xmlns:a16="http://schemas.microsoft.com/office/drawing/2014/main" id="{59754E97-20B7-434E-AEDB-020546D415F5}"/>
              </a:ext>
            </a:extLst>
          </p:cNvPr>
          <p:cNvPicPr>
            <a:picLocks noChangeAspect="1"/>
          </p:cNvPicPr>
          <p:nvPr/>
        </p:nvPicPr>
        <p:blipFill>
          <a:blip r:embed="rId4"/>
          <a:stretch>
            <a:fillRect/>
          </a:stretch>
        </p:blipFill>
        <p:spPr>
          <a:xfrm>
            <a:off x="279682" y="1898620"/>
            <a:ext cx="11632636" cy="4536123"/>
          </a:xfrm>
          <a:prstGeom prst="rect">
            <a:avLst/>
          </a:prstGeom>
        </p:spPr>
      </p:pic>
    </p:spTree>
    <p:extLst>
      <p:ext uri="{BB962C8B-B14F-4D97-AF65-F5344CB8AC3E}">
        <p14:creationId xmlns:p14="http://schemas.microsoft.com/office/powerpoint/2010/main" val="4260167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F2D98B-43E8-254D-8EF0-FDE6FF9966B2}"/>
              </a:ext>
            </a:extLst>
          </p:cNvPr>
          <p:cNvPicPr>
            <a:picLocks noChangeAspect="1"/>
          </p:cNvPicPr>
          <p:nvPr/>
        </p:nvPicPr>
        <p:blipFill>
          <a:blip r:embed="rId3"/>
          <a:stretch>
            <a:fillRect/>
          </a:stretch>
        </p:blipFill>
        <p:spPr>
          <a:xfrm>
            <a:off x="0" y="0"/>
            <a:ext cx="12192000" cy="6858000"/>
          </a:xfrm>
          <a:prstGeom prst="rect">
            <a:avLst/>
          </a:prstGeom>
        </p:spPr>
      </p:pic>
      <p:sp>
        <p:nvSpPr>
          <p:cNvPr id="4" name="Título 1">
            <a:extLst>
              <a:ext uri="{FF2B5EF4-FFF2-40B4-BE49-F238E27FC236}">
                <a16:creationId xmlns:a16="http://schemas.microsoft.com/office/drawing/2014/main" id="{5A324FEC-0847-B949-A859-C8960478DE7D}"/>
              </a:ext>
            </a:extLst>
          </p:cNvPr>
          <p:cNvSpPr>
            <a:spLocks noGrp="1"/>
          </p:cNvSpPr>
          <p:nvPr>
            <p:ph type="title"/>
          </p:nvPr>
        </p:nvSpPr>
        <p:spPr>
          <a:xfrm>
            <a:off x="576262" y="354627"/>
            <a:ext cx="10515600" cy="338496"/>
          </a:xfrm>
        </p:spPr>
        <p:txBody>
          <a:bodyPr>
            <a:noAutofit/>
          </a:bodyPr>
          <a:lstStyle/>
          <a:p>
            <a:r>
              <a:rPr lang="es-ES" sz="3200" b="1" dirty="0">
                <a:solidFill>
                  <a:schemeClr val="bg1"/>
                </a:solidFill>
                <a:effectLst>
                  <a:glow rad="63500">
                    <a:schemeClr val="tx1">
                      <a:alpha val="40000"/>
                    </a:schemeClr>
                  </a:glow>
                </a:effectLst>
                <a:latin typeface="ITC Avant Garde Gothic Std Demi" panose="020B0602020202020204" pitchFamily="34" charset="0"/>
              </a:rPr>
              <a:t>VALORES NULOS/MISSING</a:t>
            </a:r>
            <a:endParaRPr lang="es-ES" sz="3200" dirty="0"/>
          </a:p>
        </p:txBody>
      </p:sp>
      <p:pic>
        <p:nvPicPr>
          <p:cNvPr id="9" name="Imagen 8">
            <a:extLst>
              <a:ext uri="{FF2B5EF4-FFF2-40B4-BE49-F238E27FC236}">
                <a16:creationId xmlns:a16="http://schemas.microsoft.com/office/drawing/2014/main" id="{01CB2954-AD43-924B-9832-047C2175113E}"/>
              </a:ext>
            </a:extLst>
          </p:cNvPr>
          <p:cNvPicPr>
            <a:picLocks noChangeAspect="1"/>
          </p:cNvPicPr>
          <p:nvPr/>
        </p:nvPicPr>
        <p:blipFill>
          <a:blip r:embed="rId4"/>
          <a:stretch>
            <a:fillRect/>
          </a:stretch>
        </p:blipFill>
        <p:spPr>
          <a:xfrm>
            <a:off x="576262" y="926871"/>
            <a:ext cx="9749596" cy="3995736"/>
          </a:xfrm>
          <a:prstGeom prst="rect">
            <a:avLst/>
          </a:prstGeom>
        </p:spPr>
      </p:pic>
      <p:sp>
        <p:nvSpPr>
          <p:cNvPr id="11" name="Marcador de contenido 2">
            <a:extLst>
              <a:ext uri="{FF2B5EF4-FFF2-40B4-BE49-F238E27FC236}">
                <a16:creationId xmlns:a16="http://schemas.microsoft.com/office/drawing/2014/main" id="{D935BE66-0998-5D42-B9F1-F6CDD3988F25}"/>
              </a:ext>
            </a:extLst>
          </p:cNvPr>
          <p:cNvSpPr>
            <a:spLocks noGrp="1"/>
          </p:cNvSpPr>
          <p:nvPr>
            <p:ph idx="1"/>
          </p:nvPr>
        </p:nvSpPr>
        <p:spPr>
          <a:xfrm>
            <a:off x="576262" y="5156355"/>
            <a:ext cx="10515600" cy="1935393"/>
          </a:xfrm>
        </p:spPr>
        <p:txBody>
          <a:bodyPr>
            <a:noAutofit/>
          </a:bodyPr>
          <a:lstStyle/>
          <a:p>
            <a:pPr marL="0" indent="0" algn="just">
              <a:lnSpc>
                <a:spcPct val="100000"/>
              </a:lnSpc>
              <a:buNone/>
            </a:pPr>
            <a:r>
              <a:rPr lang="es-ES" sz="1400" dirty="0">
                <a:solidFill>
                  <a:schemeClr val="bg1"/>
                </a:solidFill>
                <a:latin typeface="Frutiger LT Std 55 Roman" panose="020B0602020204020204" pitchFamily="34" charset="0"/>
              </a:rPr>
              <a:t>Podemos observar que tenemos muchos valores NaN, o missing. Solucionar esto será nuestra prioridad para así poder tratar con los datos de una forma correcta. </a:t>
            </a:r>
          </a:p>
          <a:p>
            <a:pPr marL="0" indent="0" algn="just">
              <a:lnSpc>
                <a:spcPct val="100000"/>
              </a:lnSpc>
              <a:buNone/>
            </a:pPr>
            <a:r>
              <a:rPr lang="es-ES" sz="1400" dirty="0">
                <a:solidFill>
                  <a:schemeClr val="bg1"/>
                </a:solidFill>
                <a:latin typeface="Frutiger LT Std 55 Roman" panose="020B0602020204020204" pitchFamily="34" charset="0"/>
              </a:rPr>
              <a:t>Tenemos dos alternativas para este problema. Una será eliminar todos los valores NaN directamente, o bien, la segunda opción sería sustituirlos con valores nosotros mismos, es decir, "rellenamos los espacios sin datos, o datos nulos".</a:t>
            </a:r>
          </a:p>
          <a:p>
            <a:pPr marL="0" indent="0" algn="just">
              <a:lnSpc>
                <a:spcPct val="100000"/>
              </a:lnSpc>
              <a:buNone/>
            </a:pPr>
            <a:r>
              <a:rPr lang="es-ES" sz="1400" dirty="0">
                <a:solidFill>
                  <a:schemeClr val="bg1"/>
                </a:solidFill>
                <a:latin typeface="Frutiger LT Std 55 Roman" panose="020B0602020204020204" pitchFamily="34" charset="0"/>
              </a:rPr>
              <a:t>La primera opción es un poco arriesgada a priori, así que vamos a utilizar la segunda opción. Para ello necesitaremos convertir todos los datos de todas la variables que no sean numéricas a tipo numérico, entre otras cosas. </a:t>
            </a:r>
          </a:p>
        </p:txBody>
      </p:sp>
    </p:spTree>
    <p:extLst>
      <p:ext uri="{BB962C8B-B14F-4D97-AF65-F5344CB8AC3E}">
        <p14:creationId xmlns:p14="http://schemas.microsoft.com/office/powerpoint/2010/main" val="2194721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D9EAEEFF-1B07-E940-A9E2-C55B74BEFC54}"/>
              </a:ext>
            </a:extLst>
          </p:cNvPr>
          <p:cNvPicPr>
            <a:picLocks noChangeAspect="1"/>
          </p:cNvPicPr>
          <p:nvPr/>
        </p:nvPicPr>
        <p:blipFill>
          <a:blip r:embed="rId2"/>
          <a:stretch>
            <a:fillRect/>
          </a:stretch>
        </p:blipFill>
        <p:spPr>
          <a:xfrm>
            <a:off x="0" y="0"/>
            <a:ext cx="12192000" cy="6858000"/>
          </a:xfrm>
          <a:prstGeom prst="rect">
            <a:avLst/>
          </a:prstGeom>
        </p:spPr>
      </p:pic>
      <p:sp>
        <p:nvSpPr>
          <p:cNvPr id="9" name="Rectángulo 8">
            <a:extLst>
              <a:ext uri="{FF2B5EF4-FFF2-40B4-BE49-F238E27FC236}">
                <a16:creationId xmlns:a16="http://schemas.microsoft.com/office/drawing/2014/main" id="{09EB98B4-2D76-DE49-AC5C-0235085AC544}"/>
              </a:ext>
            </a:extLst>
          </p:cNvPr>
          <p:cNvSpPr/>
          <p:nvPr/>
        </p:nvSpPr>
        <p:spPr>
          <a:xfrm>
            <a:off x="2795587" y="2367171"/>
            <a:ext cx="6600825" cy="2123658"/>
          </a:xfrm>
          <a:prstGeom prst="rect">
            <a:avLst/>
          </a:prstGeom>
        </p:spPr>
        <p:txBody>
          <a:bodyPr wrap="square">
            <a:spAutoFit/>
          </a:bodyPr>
          <a:lstStyle/>
          <a:p>
            <a:pPr algn="ctr"/>
            <a:r>
              <a:rPr lang="es-ES" sz="6600" b="1" dirty="0">
                <a:solidFill>
                  <a:schemeClr val="bg1"/>
                </a:solidFill>
                <a:effectLst>
                  <a:glow rad="304800">
                    <a:schemeClr val="tx1">
                      <a:alpha val="85000"/>
                    </a:schemeClr>
                  </a:glow>
                </a:effectLst>
                <a:latin typeface="ITC Avant Garde Gothic Std Demi" panose="020B0602020202020204" pitchFamily="34" charset="0"/>
              </a:rPr>
              <a:t>Feature Engineering</a:t>
            </a:r>
          </a:p>
        </p:txBody>
      </p:sp>
    </p:spTree>
    <p:extLst>
      <p:ext uri="{BB962C8B-B14F-4D97-AF65-F5344CB8AC3E}">
        <p14:creationId xmlns:p14="http://schemas.microsoft.com/office/powerpoint/2010/main" val="589405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D9EAEEFF-1B07-E940-A9E2-C55B74BEFC54}"/>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ángulo 1">
            <a:extLst>
              <a:ext uri="{FF2B5EF4-FFF2-40B4-BE49-F238E27FC236}">
                <a16:creationId xmlns:a16="http://schemas.microsoft.com/office/drawing/2014/main" id="{18C9ED17-62B8-0440-898C-2CC59B98EDEA}"/>
              </a:ext>
            </a:extLst>
          </p:cNvPr>
          <p:cNvSpPr/>
          <p:nvPr/>
        </p:nvSpPr>
        <p:spPr>
          <a:xfrm>
            <a:off x="0" y="0"/>
            <a:ext cx="12192000" cy="6858000"/>
          </a:xfrm>
          <a:prstGeom prst="rect">
            <a:avLst/>
          </a:prstGeom>
          <a:solidFill>
            <a:schemeClr val="tx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Título 1">
            <a:extLst>
              <a:ext uri="{FF2B5EF4-FFF2-40B4-BE49-F238E27FC236}">
                <a16:creationId xmlns:a16="http://schemas.microsoft.com/office/drawing/2014/main" id="{5DD25E95-0B55-2F44-92DE-E41494502DFF}"/>
              </a:ext>
            </a:extLst>
          </p:cNvPr>
          <p:cNvSpPr>
            <a:spLocks noGrp="1"/>
          </p:cNvSpPr>
          <p:nvPr>
            <p:ph type="title"/>
          </p:nvPr>
        </p:nvSpPr>
        <p:spPr>
          <a:xfrm>
            <a:off x="576262" y="552091"/>
            <a:ext cx="10515600" cy="338496"/>
          </a:xfrm>
        </p:spPr>
        <p:txBody>
          <a:bodyPr>
            <a:noAutofit/>
          </a:bodyPr>
          <a:lstStyle/>
          <a:p>
            <a:r>
              <a:rPr lang="es-ES" sz="3600" b="1" dirty="0">
                <a:solidFill>
                  <a:schemeClr val="bg1"/>
                </a:solidFill>
                <a:effectLst>
                  <a:glow rad="63500">
                    <a:schemeClr val="tx1">
                      <a:alpha val="40000"/>
                    </a:schemeClr>
                  </a:glow>
                </a:effectLst>
                <a:latin typeface="ITC Avant Garde Gothic Std Demi" panose="020B0602020202020204" pitchFamily="34" charset="0"/>
              </a:rPr>
              <a:t>ASIGNACIÓN &amp; IMPUTACIÓN</a:t>
            </a:r>
            <a:endParaRPr lang="es-ES" sz="3600" dirty="0"/>
          </a:p>
        </p:txBody>
      </p:sp>
      <p:sp>
        <p:nvSpPr>
          <p:cNvPr id="5" name="Rectángulo 4">
            <a:extLst>
              <a:ext uri="{FF2B5EF4-FFF2-40B4-BE49-F238E27FC236}">
                <a16:creationId xmlns:a16="http://schemas.microsoft.com/office/drawing/2014/main" id="{40E0C655-02B1-354E-BE9F-C5F7302BAA49}"/>
              </a:ext>
            </a:extLst>
          </p:cNvPr>
          <p:cNvSpPr/>
          <p:nvPr/>
        </p:nvSpPr>
        <p:spPr>
          <a:xfrm>
            <a:off x="409575" y="1296892"/>
            <a:ext cx="11372850" cy="1077218"/>
          </a:xfrm>
          <a:prstGeom prst="rect">
            <a:avLst/>
          </a:prstGeom>
        </p:spPr>
        <p:txBody>
          <a:bodyPr wrap="square">
            <a:spAutoFit/>
          </a:bodyPr>
          <a:lstStyle/>
          <a:p>
            <a:pPr algn="just"/>
            <a:r>
              <a:rPr lang="es-ES" sz="1600" b="1" dirty="0">
                <a:solidFill>
                  <a:schemeClr val="bg1"/>
                </a:solidFill>
                <a:latin typeface="Menlo" panose="020B0609030804020204" pitchFamily="49" charset="0"/>
                <a:ea typeface="Menlo" panose="020B0609030804020204" pitchFamily="49" charset="0"/>
                <a:cs typeface="Menlo" panose="020B0609030804020204" pitchFamily="49" charset="0"/>
              </a:rPr>
              <a:t>1. </a:t>
            </a:r>
            <a:r>
              <a:rPr lang="es-ES" sz="1600" dirty="0">
                <a:solidFill>
                  <a:schemeClr val="bg1"/>
                </a:solidFill>
                <a:latin typeface="Frutiger LT Std 55 Roman" panose="020B0602020204020204" pitchFamily="34" charset="0"/>
              </a:rPr>
              <a:t>Primero vamos a reunir las columnas de "Spa", "FoodCourt", "ShoppingMall", "VRDeck", "RoomService" en una sola columna, la llamaremos </a:t>
            </a:r>
            <a:r>
              <a:rPr lang="es-ES" sz="1600" b="1" dirty="0">
                <a:solidFill>
                  <a:schemeClr val="bg1"/>
                </a:solidFill>
                <a:latin typeface="Frutiger LT Std 55 Roman" panose="020B0602020204020204" pitchFamily="34" charset="0"/>
              </a:rPr>
              <a:t>"Add_Services". </a:t>
            </a:r>
            <a:r>
              <a:rPr lang="es-ES" sz="1600" dirty="0">
                <a:solidFill>
                  <a:schemeClr val="bg1"/>
                </a:solidFill>
                <a:latin typeface="Frutiger LT Std 55 Roman" panose="020B0602020204020204" pitchFamily="34" charset="0"/>
              </a:rPr>
              <a:t>Y crearemos otra nueva para los pasajeros que no gastaron nada en servicios extra, </a:t>
            </a:r>
            <a:r>
              <a:rPr lang="es-ES" sz="1600" b="1" dirty="0">
                <a:solidFill>
                  <a:schemeClr val="bg1"/>
                </a:solidFill>
                <a:latin typeface="Frutiger LT Std 55 Roman" panose="020B0602020204020204" pitchFamily="34" charset="0"/>
              </a:rPr>
              <a:t>"No_Services”, </a:t>
            </a:r>
            <a:r>
              <a:rPr lang="es-ES" sz="1600" dirty="0">
                <a:solidFill>
                  <a:schemeClr val="bg1"/>
                </a:solidFill>
                <a:latin typeface="Frutiger LT Std 55 Roman" panose="020B0602020204020204" pitchFamily="34" charset="0"/>
              </a:rPr>
              <a:t>identificando los pasajeros que no gastaron con el valor 1 (True) y los que si lo hicieron con el valor 0 (False)</a:t>
            </a:r>
            <a:r>
              <a:rPr lang="es-ES" sz="1600" b="1" dirty="0">
                <a:solidFill>
                  <a:schemeClr val="bg1"/>
                </a:solidFill>
                <a:latin typeface="Frutiger LT Std 55 Roman" panose="020B0602020204020204" pitchFamily="34" charset="0"/>
              </a:rPr>
              <a:t>.</a:t>
            </a:r>
            <a:endParaRPr lang="es-ES" sz="1600" b="1" dirty="0">
              <a:solidFill>
                <a:schemeClr val="bg1"/>
              </a:solidFill>
              <a:effectLst/>
              <a:latin typeface="Frutiger LT Std 55 Roman" panose="020B0602020204020204" pitchFamily="34" charset="0"/>
            </a:endParaRPr>
          </a:p>
        </p:txBody>
      </p:sp>
      <p:pic>
        <p:nvPicPr>
          <p:cNvPr id="7" name="Imagen 6">
            <a:extLst>
              <a:ext uri="{FF2B5EF4-FFF2-40B4-BE49-F238E27FC236}">
                <a16:creationId xmlns:a16="http://schemas.microsoft.com/office/drawing/2014/main" id="{A0CE2557-3241-5C44-ACFA-E5C07925EA7A}"/>
              </a:ext>
            </a:extLst>
          </p:cNvPr>
          <p:cNvPicPr>
            <a:picLocks noChangeAspect="1"/>
          </p:cNvPicPr>
          <p:nvPr/>
        </p:nvPicPr>
        <p:blipFill>
          <a:blip r:embed="rId3"/>
          <a:stretch>
            <a:fillRect/>
          </a:stretch>
        </p:blipFill>
        <p:spPr>
          <a:xfrm>
            <a:off x="581949" y="2465861"/>
            <a:ext cx="11028102" cy="4300387"/>
          </a:xfrm>
          <a:prstGeom prst="rect">
            <a:avLst/>
          </a:prstGeom>
        </p:spPr>
      </p:pic>
    </p:spTree>
    <p:extLst>
      <p:ext uri="{BB962C8B-B14F-4D97-AF65-F5344CB8AC3E}">
        <p14:creationId xmlns:p14="http://schemas.microsoft.com/office/powerpoint/2010/main" val="3453172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B2F3244-8926-C34A-84F4-E4041EA99601}"/>
              </a:ext>
            </a:extLst>
          </p:cNvPr>
          <p:cNvPicPr>
            <a:picLocks noChangeAspect="1"/>
          </p:cNvPicPr>
          <p:nvPr/>
        </p:nvPicPr>
        <p:blipFill>
          <a:blip r:embed="rId2"/>
          <a:stretch>
            <a:fillRect/>
          </a:stretch>
        </p:blipFill>
        <p:spPr>
          <a:xfrm>
            <a:off x="0" y="0"/>
            <a:ext cx="12192000" cy="6858000"/>
          </a:xfrm>
          <a:prstGeom prst="rect">
            <a:avLst/>
          </a:prstGeom>
        </p:spPr>
      </p:pic>
      <p:sp>
        <p:nvSpPr>
          <p:cNvPr id="10" name="Rectángulo 9">
            <a:extLst>
              <a:ext uri="{FF2B5EF4-FFF2-40B4-BE49-F238E27FC236}">
                <a16:creationId xmlns:a16="http://schemas.microsoft.com/office/drawing/2014/main" id="{FF939F75-1CAB-8D48-A886-4759E42F9338}"/>
              </a:ext>
            </a:extLst>
          </p:cNvPr>
          <p:cNvSpPr/>
          <p:nvPr/>
        </p:nvSpPr>
        <p:spPr>
          <a:xfrm>
            <a:off x="0" y="1"/>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7839356-C161-9A49-81C0-51FB4CCFD03E}"/>
              </a:ext>
            </a:extLst>
          </p:cNvPr>
          <p:cNvSpPr>
            <a:spLocks noGrp="1"/>
          </p:cNvSpPr>
          <p:nvPr>
            <p:ph type="title"/>
          </p:nvPr>
        </p:nvSpPr>
        <p:spPr>
          <a:xfrm>
            <a:off x="601133" y="312433"/>
            <a:ext cx="10515600" cy="858010"/>
          </a:xfrm>
        </p:spPr>
        <p:txBody>
          <a:bodyPr>
            <a:normAutofit/>
          </a:bodyPr>
          <a:lstStyle/>
          <a:p>
            <a:r>
              <a:rPr lang="es-ES" sz="3600" b="1" dirty="0">
                <a:solidFill>
                  <a:schemeClr val="bg1"/>
                </a:solidFill>
                <a:effectLst>
                  <a:glow rad="63500">
                    <a:schemeClr val="tx1">
                      <a:alpha val="40000"/>
                    </a:schemeClr>
                  </a:glow>
                </a:effectLst>
                <a:latin typeface="ITC Avant Garde Gothic Std Demi" panose="020B0602020202020204" pitchFamily="34" charset="0"/>
              </a:rPr>
              <a:t>INTRODUCCIÓN</a:t>
            </a:r>
            <a:endParaRPr lang="es-ES" sz="3600" dirty="0"/>
          </a:p>
        </p:txBody>
      </p:sp>
      <p:sp>
        <p:nvSpPr>
          <p:cNvPr id="3" name="Marcador de contenido 2">
            <a:extLst>
              <a:ext uri="{FF2B5EF4-FFF2-40B4-BE49-F238E27FC236}">
                <a16:creationId xmlns:a16="http://schemas.microsoft.com/office/drawing/2014/main" id="{3335A18E-F57B-BE45-96E3-0AD94AD45F5B}"/>
              </a:ext>
            </a:extLst>
          </p:cNvPr>
          <p:cNvSpPr>
            <a:spLocks noGrp="1"/>
          </p:cNvSpPr>
          <p:nvPr>
            <p:ph idx="1"/>
          </p:nvPr>
        </p:nvSpPr>
        <p:spPr>
          <a:xfrm>
            <a:off x="601133" y="1170443"/>
            <a:ext cx="11192933" cy="1190624"/>
          </a:xfrm>
        </p:spPr>
        <p:txBody>
          <a:bodyPr>
            <a:normAutofit/>
          </a:bodyPr>
          <a:lstStyle/>
          <a:p>
            <a:pPr marL="0" indent="0" algn="just">
              <a:lnSpc>
                <a:spcPct val="120000"/>
              </a:lnSpc>
              <a:spcBef>
                <a:spcPts val="600"/>
              </a:spcBef>
              <a:buNone/>
            </a:pPr>
            <a:r>
              <a:rPr lang="es-ES" sz="2000" dirty="0">
                <a:solidFill>
                  <a:schemeClr val="bg1"/>
                </a:solidFill>
                <a:latin typeface="Frutiger LT Std 45 Light" panose="020B0402020204020204" pitchFamily="34" charset="0"/>
                <a:cs typeface="Futura Medium" panose="020B0602020204020303" pitchFamily="34" charset="-79"/>
              </a:rPr>
              <a:t>Bienvenido al año 2912, donde se necesitan tus habilidades de ciencia de datos para resolver un misterio cósmico. Hemos recibido una transmisión desde cuatro años luz de distancia y las cosas no pintan bien.</a:t>
            </a:r>
          </a:p>
          <a:p>
            <a:pPr marL="0" indent="0">
              <a:buNone/>
            </a:pPr>
            <a:endParaRPr lang="es-ES" sz="2300" dirty="0"/>
          </a:p>
        </p:txBody>
      </p:sp>
      <p:sp>
        <p:nvSpPr>
          <p:cNvPr id="8" name="CuadroTexto 7">
            <a:extLst>
              <a:ext uri="{FF2B5EF4-FFF2-40B4-BE49-F238E27FC236}">
                <a16:creationId xmlns:a16="http://schemas.microsoft.com/office/drawing/2014/main" id="{E6B83089-570C-FE4E-978D-05229C9982F1}"/>
              </a:ext>
            </a:extLst>
          </p:cNvPr>
          <p:cNvSpPr txBox="1"/>
          <p:nvPr/>
        </p:nvSpPr>
        <p:spPr>
          <a:xfrm>
            <a:off x="601133" y="2430673"/>
            <a:ext cx="11192933" cy="1292662"/>
          </a:xfrm>
          <a:prstGeom prst="rect">
            <a:avLst/>
          </a:prstGeom>
          <a:noFill/>
        </p:spPr>
        <p:txBody>
          <a:bodyPr wrap="square" rtlCol="0">
            <a:spAutoFit/>
          </a:bodyPr>
          <a:lstStyle/>
          <a:p>
            <a:r>
              <a:rPr lang="es-ES" sz="2000" dirty="0">
                <a:solidFill>
                  <a:schemeClr val="bg1"/>
                </a:solidFill>
                <a:latin typeface="Frutiger LT Std 45 Light" panose="020B0402020204020204" pitchFamily="34" charset="0"/>
              </a:rPr>
              <a:t>La nave espacial Titanic fue un transatlántico de pasajeros interestelar lanzado hace un mes. Con casi 13.000 pasajeros a bordo, la nave emprendió su viaje inaugural transportando emigrantes de nuestro sistema solar a tres exoplanetas recientemente habitables que orbitan estrellas cercanas.</a:t>
            </a:r>
          </a:p>
          <a:p>
            <a:endParaRPr lang="es-ES" dirty="0"/>
          </a:p>
        </p:txBody>
      </p:sp>
      <p:sp>
        <p:nvSpPr>
          <p:cNvPr id="9" name="CuadroTexto 8">
            <a:extLst>
              <a:ext uri="{FF2B5EF4-FFF2-40B4-BE49-F238E27FC236}">
                <a16:creationId xmlns:a16="http://schemas.microsoft.com/office/drawing/2014/main" id="{16F7D50C-AD7C-8945-984C-72ADB353A0DB}"/>
              </a:ext>
            </a:extLst>
          </p:cNvPr>
          <p:cNvSpPr txBox="1"/>
          <p:nvPr/>
        </p:nvSpPr>
        <p:spPr>
          <a:xfrm>
            <a:off x="601133" y="3723335"/>
            <a:ext cx="11192933" cy="3447098"/>
          </a:xfrm>
          <a:prstGeom prst="rect">
            <a:avLst/>
          </a:prstGeom>
          <a:noFill/>
        </p:spPr>
        <p:txBody>
          <a:bodyPr wrap="square" rtlCol="0">
            <a:spAutoFit/>
          </a:bodyPr>
          <a:lstStyle/>
          <a:p>
            <a:r>
              <a:rPr lang="es-ES" sz="2000" dirty="0">
                <a:solidFill>
                  <a:schemeClr val="bg1"/>
                </a:solidFill>
                <a:latin typeface="Frutiger LT Std 45 Light" panose="020B0402020204020204" pitchFamily="34" charset="0"/>
              </a:rPr>
              <a:t>Mientras rodeaba Alpha Centauri en ruta hacia su primer destino, el tórrido 55 Cancri E, la desprevenida nave espacial Titanic chocó con una anomalía del espacio-tiempo escondida dentro de una nube de polvo. Lamentablemente, tuvo un destino similar al de su homónimo de 1000 años antes. Aunque la nave permaneció intacta, ¡casi la mitad de los pasajeros fueron transportados a una dimensión alternativa!</a:t>
            </a:r>
          </a:p>
          <a:p>
            <a:endParaRPr lang="es-ES" sz="2000" dirty="0">
              <a:solidFill>
                <a:schemeClr val="bg1"/>
              </a:solidFill>
              <a:latin typeface="Frutiger LT Std 45 Light" panose="020B0402020204020204" pitchFamily="34" charset="0"/>
            </a:endParaRPr>
          </a:p>
          <a:p>
            <a:r>
              <a:rPr lang="es-ES" sz="2000" dirty="0">
                <a:solidFill>
                  <a:schemeClr val="bg1"/>
                </a:solidFill>
                <a:latin typeface="Frutiger LT Std 45 Light" panose="020B0402020204020204" pitchFamily="34" charset="0"/>
              </a:rPr>
              <a:t>Para ayudar a las tripulaciones de rescate y recuperar a los pasajeros perdidos, debe predecir qué pasajeros fueron transportados por la anomalía utilizando los registros recuperados del sistema informático dañado de la nave espacial.</a:t>
            </a:r>
          </a:p>
          <a:p>
            <a:endParaRPr lang="es-ES" sz="2000" dirty="0">
              <a:solidFill>
                <a:schemeClr val="bg1"/>
              </a:solidFill>
              <a:latin typeface="Frutiger LT Std 45 Light" panose="020B0402020204020204" pitchFamily="34" charset="0"/>
            </a:endParaRPr>
          </a:p>
          <a:p>
            <a:endParaRPr lang="es-ES" dirty="0"/>
          </a:p>
        </p:txBody>
      </p:sp>
    </p:spTree>
    <p:extLst>
      <p:ext uri="{BB962C8B-B14F-4D97-AF65-F5344CB8AC3E}">
        <p14:creationId xmlns:p14="http://schemas.microsoft.com/office/powerpoint/2010/main" val="1153742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D9EAEEFF-1B07-E940-A9E2-C55B74BEFC54}"/>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ángulo 1">
            <a:extLst>
              <a:ext uri="{FF2B5EF4-FFF2-40B4-BE49-F238E27FC236}">
                <a16:creationId xmlns:a16="http://schemas.microsoft.com/office/drawing/2014/main" id="{18C9ED17-62B8-0440-898C-2CC59B98EDEA}"/>
              </a:ext>
            </a:extLst>
          </p:cNvPr>
          <p:cNvSpPr/>
          <p:nvPr/>
        </p:nvSpPr>
        <p:spPr>
          <a:xfrm>
            <a:off x="0" y="0"/>
            <a:ext cx="12192000" cy="6858000"/>
          </a:xfrm>
          <a:prstGeom prst="rect">
            <a:avLst/>
          </a:prstGeom>
          <a:solidFill>
            <a:schemeClr val="tx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Título 1">
            <a:extLst>
              <a:ext uri="{FF2B5EF4-FFF2-40B4-BE49-F238E27FC236}">
                <a16:creationId xmlns:a16="http://schemas.microsoft.com/office/drawing/2014/main" id="{5DD25E95-0B55-2F44-92DE-E41494502DFF}"/>
              </a:ext>
            </a:extLst>
          </p:cNvPr>
          <p:cNvSpPr>
            <a:spLocks noGrp="1"/>
          </p:cNvSpPr>
          <p:nvPr>
            <p:ph type="title"/>
          </p:nvPr>
        </p:nvSpPr>
        <p:spPr>
          <a:xfrm>
            <a:off x="576262" y="552091"/>
            <a:ext cx="10515600" cy="338496"/>
          </a:xfrm>
        </p:spPr>
        <p:txBody>
          <a:bodyPr>
            <a:noAutofit/>
          </a:bodyPr>
          <a:lstStyle/>
          <a:p>
            <a:r>
              <a:rPr lang="es-ES" sz="3600" b="1" dirty="0">
                <a:solidFill>
                  <a:schemeClr val="bg1"/>
                </a:solidFill>
                <a:effectLst>
                  <a:glow rad="63500">
                    <a:schemeClr val="tx1">
                      <a:alpha val="40000"/>
                    </a:schemeClr>
                  </a:glow>
                </a:effectLst>
                <a:latin typeface="ITC Avant Garde Gothic Std Demi" panose="020B0602020202020204" pitchFamily="34" charset="0"/>
              </a:rPr>
              <a:t>ASIGNACIÓN &amp; IMPUTACIÓN</a:t>
            </a:r>
            <a:endParaRPr lang="es-ES" sz="3600" dirty="0"/>
          </a:p>
        </p:txBody>
      </p:sp>
      <p:sp>
        <p:nvSpPr>
          <p:cNvPr id="5" name="Rectángulo 4">
            <a:extLst>
              <a:ext uri="{FF2B5EF4-FFF2-40B4-BE49-F238E27FC236}">
                <a16:creationId xmlns:a16="http://schemas.microsoft.com/office/drawing/2014/main" id="{40E0C655-02B1-354E-BE9F-C5F7302BAA49}"/>
              </a:ext>
            </a:extLst>
          </p:cNvPr>
          <p:cNvSpPr/>
          <p:nvPr/>
        </p:nvSpPr>
        <p:spPr>
          <a:xfrm>
            <a:off x="576262" y="1233464"/>
            <a:ext cx="11039476" cy="1569660"/>
          </a:xfrm>
          <a:prstGeom prst="rect">
            <a:avLst/>
          </a:prstGeom>
        </p:spPr>
        <p:txBody>
          <a:bodyPr wrap="square">
            <a:spAutoFit/>
          </a:bodyPr>
          <a:lstStyle/>
          <a:p>
            <a:pPr algn="just"/>
            <a:r>
              <a:rPr lang="es-ES" sz="1600" b="1" dirty="0">
                <a:solidFill>
                  <a:schemeClr val="bg1"/>
                </a:solidFill>
                <a:latin typeface="Menlo" panose="020B0609030804020204" pitchFamily="49" charset="0"/>
                <a:ea typeface="Menlo" panose="020B0609030804020204" pitchFamily="49" charset="0"/>
                <a:cs typeface="Menlo" panose="020B0609030804020204" pitchFamily="49" charset="0"/>
              </a:rPr>
              <a:t>2. </a:t>
            </a:r>
            <a:r>
              <a:rPr lang="es-ES" sz="1600" dirty="0">
                <a:solidFill>
                  <a:schemeClr val="bg1"/>
                </a:solidFill>
                <a:latin typeface="Frutiger LT Std 55 Roman" panose="020B0602020204020204" pitchFamily="34" charset="0"/>
              </a:rPr>
              <a:t>Ahora vamos a dividir la columna </a:t>
            </a:r>
            <a:r>
              <a:rPr lang="es-ES" sz="1600" b="1" dirty="0">
                <a:solidFill>
                  <a:schemeClr val="bg1"/>
                </a:solidFill>
                <a:latin typeface="Frutiger LT Std 55 Roman" panose="020B0602020204020204" pitchFamily="34" charset="0"/>
              </a:rPr>
              <a:t>'Cabin</a:t>
            </a:r>
            <a:r>
              <a:rPr lang="es-ES" sz="1600" dirty="0">
                <a:solidFill>
                  <a:schemeClr val="bg1"/>
                </a:solidFill>
                <a:latin typeface="Frutiger LT Std 55 Roman" panose="020B0602020204020204" pitchFamily="34" charset="0"/>
              </a:rPr>
              <a:t>', en tres, </a:t>
            </a:r>
            <a:r>
              <a:rPr lang="es-ES" sz="1600" b="1" dirty="0">
                <a:solidFill>
                  <a:schemeClr val="bg1"/>
                </a:solidFill>
                <a:latin typeface="Frutiger LT Std 55 Roman" panose="020B0602020204020204" pitchFamily="34" charset="0"/>
              </a:rPr>
              <a:t>'Floor</a:t>
            </a:r>
            <a:r>
              <a:rPr lang="es-ES" sz="1600" dirty="0">
                <a:solidFill>
                  <a:schemeClr val="bg1"/>
                </a:solidFill>
                <a:latin typeface="Frutiger LT Std 55 Roman" panose="020B0602020204020204" pitchFamily="34" charset="0"/>
              </a:rPr>
              <a:t>', </a:t>
            </a:r>
            <a:r>
              <a:rPr lang="es-ES" sz="1600" b="1" dirty="0">
                <a:solidFill>
                  <a:schemeClr val="bg1"/>
                </a:solidFill>
                <a:latin typeface="Frutiger LT Std 55 Roman" panose="020B0602020204020204" pitchFamily="34" charset="0"/>
              </a:rPr>
              <a:t>'Num</a:t>
            </a:r>
            <a:r>
              <a:rPr lang="es-ES" sz="1600" dirty="0">
                <a:solidFill>
                  <a:schemeClr val="bg1"/>
                </a:solidFill>
                <a:latin typeface="Frutiger LT Std 55 Roman" panose="020B0602020204020204" pitchFamily="34" charset="0"/>
              </a:rPr>
              <a:t>' y </a:t>
            </a:r>
            <a:r>
              <a:rPr lang="es-ES" sz="1600" b="1" dirty="0">
                <a:solidFill>
                  <a:schemeClr val="bg1"/>
                </a:solidFill>
                <a:latin typeface="Frutiger LT Std 55 Roman" panose="020B0602020204020204" pitchFamily="34" charset="0"/>
              </a:rPr>
              <a:t>‘Cabin_Side</a:t>
            </a:r>
            <a:r>
              <a:rPr lang="es-ES" sz="1600" dirty="0">
                <a:solidFill>
                  <a:schemeClr val="bg1"/>
                </a:solidFill>
                <a:latin typeface="Frutiger LT Std 55 Roman" panose="020B0602020204020204" pitchFamily="34" charset="0"/>
              </a:rPr>
              <a:t>'. Y nos quedaremos únicamente con la variable </a:t>
            </a:r>
            <a:r>
              <a:rPr lang="es-ES" sz="1600" b="1" dirty="0">
                <a:solidFill>
                  <a:schemeClr val="bg1"/>
                </a:solidFill>
                <a:latin typeface="Frutiger LT Std 55 Roman" panose="020B0602020204020204" pitchFamily="34" charset="0"/>
              </a:rPr>
              <a:t>‘</a:t>
            </a:r>
            <a:r>
              <a:rPr lang="es-ES" sz="1600" b="1" dirty="0" err="1">
                <a:solidFill>
                  <a:schemeClr val="bg1"/>
                </a:solidFill>
                <a:latin typeface="Frutiger LT Std 55 Roman" panose="020B0602020204020204" pitchFamily="34" charset="0"/>
              </a:rPr>
              <a:t>Cabin_Side</a:t>
            </a:r>
            <a:r>
              <a:rPr lang="es-ES" sz="1600" dirty="0">
                <a:solidFill>
                  <a:schemeClr val="bg1"/>
                </a:solidFill>
                <a:latin typeface="Frutiger LT Std 55 Roman" panose="020B0602020204020204" pitchFamily="34" charset="0"/>
              </a:rPr>
              <a:t>’, que nos proporciona la información de si el pasajero estaba en la parte de Estribor o Babor. No parece que vaya a ser una variable muy relevante de todas maneras, pero de momento solamente vamos a modificar su estructura para que nos sea más sencillo manejarla y ya veremos si nos conviene más adelante eliminarla.</a:t>
            </a:r>
          </a:p>
          <a:p>
            <a:pPr algn="just"/>
            <a:endParaRPr lang="es-ES" sz="1600" b="1" dirty="0">
              <a:solidFill>
                <a:schemeClr val="bg1"/>
              </a:solidFill>
              <a:effectLst/>
              <a:latin typeface="Frutiger LT Std 55 Roman" panose="020B0602020204020204" pitchFamily="34" charset="0"/>
            </a:endParaRPr>
          </a:p>
        </p:txBody>
      </p:sp>
      <p:sp>
        <p:nvSpPr>
          <p:cNvPr id="6" name="Rectángulo 5">
            <a:extLst>
              <a:ext uri="{FF2B5EF4-FFF2-40B4-BE49-F238E27FC236}">
                <a16:creationId xmlns:a16="http://schemas.microsoft.com/office/drawing/2014/main" id="{EE67C7C9-CD78-4445-AC5F-D79C2B32A0B6}"/>
              </a:ext>
            </a:extLst>
          </p:cNvPr>
          <p:cNvSpPr/>
          <p:nvPr/>
        </p:nvSpPr>
        <p:spPr>
          <a:xfrm>
            <a:off x="576262" y="2630729"/>
            <a:ext cx="11039476" cy="830997"/>
          </a:xfrm>
          <a:prstGeom prst="rect">
            <a:avLst/>
          </a:prstGeom>
        </p:spPr>
        <p:txBody>
          <a:bodyPr wrap="square">
            <a:spAutoFit/>
          </a:bodyPr>
          <a:lstStyle/>
          <a:p>
            <a:pPr algn="just"/>
            <a:r>
              <a:rPr lang="es-ES" sz="1600" dirty="0">
                <a:solidFill>
                  <a:schemeClr val="bg1"/>
                </a:solidFill>
                <a:latin typeface="Menlo" panose="020B0609030804020204" pitchFamily="49" charset="0"/>
              </a:rPr>
              <a:t>3. </a:t>
            </a:r>
            <a:r>
              <a:rPr lang="es-ES" sz="1600" dirty="0">
                <a:solidFill>
                  <a:schemeClr val="bg1"/>
                </a:solidFill>
                <a:latin typeface="Frutiger LT Std 55 Roman" panose="020B0602020204020204" pitchFamily="34" charset="0"/>
              </a:rPr>
              <a:t>Para terminar eliminaremos las variables sobrantes, como </a:t>
            </a:r>
            <a:r>
              <a:rPr lang="es-ES" sz="1600" b="1" dirty="0">
                <a:solidFill>
                  <a:schemeClr val="bg1"/>
                </a:solidFill>
                <a:latin typeface="Frutiger LT Std 55 Roman" panose="020B0602020204020204" pitchFamily="34" charset="0"/>
              </a:rPr>
              <a:t>'Cabin</a:t>
            </a:r>
            <a:r>
              <a:rPr lang="es-ES" sz="1600" dirty="0">
                <a:solidFill>
                  <a:schemeClr val="bg1"/>
                </a:solidFill>
                <a:latin typeface="Frutiger LT Std 55 Roman" panose="020B0602020204020204" pitchFamily="34" charset="0"/>
              </a:rPr>
              <a:t>’, </a:t>
            </a:r>
            <a:r>
              <a:rPr lang="es-ES" sz="1600" b="1" dirty="0">
                <a:solidFill>
                  <a:schemeClr val="bg1"/>
                </a:solidFill>
                <a:latin typeface="Frutiger LT Std 55 Roman" panose="020B0602020204020204" pitchFamily="34" charset="0"/>
              </a:rPr>
              <a:t>'Num</a:t>
            </a:r>
            <a:r>
              <a:rPr lang="es-ES" sz="1600" dirty="0">
                <a:solidFill>
                  <a:schemeClr val="bg1"/>
                </a:solidFill>
                <a:latin typeface="Frutiger LT Std 55 Roman" panose="020B0602020204020204" pitchFamily="34" charset="0"/>
              </a:rPr>
              <a:t>’, ‘</a:t>
            </a:r>
            <a:r>
              <a:rPr lang="es-ES" sz="1600" b="1" dirty="0">
                <a:solidFill>
                  <a:schemeClr val="bg1"/>
                </a:solidFill>
                <a:latin typeface="Frutiger LT Std 55 Roman" panose="020B0602020204020204" pitchFamily="34" charset="0"/>
              </a:rPr>
              <a:t>Floor</a:t>
            </a:r>
            <a:r>
              <a:rPr lang="es-ES" sz="1600" dirty="0">
                <a:solidFill>
                  <a:schemeClr val="bg1"/>
                </a:solidFill>
                <a:latin typeface="Frutiger LT Std 55 Roman" panose="020B0602020204020204" pitchFamily="34" charset="0"/>
              </a:rPr>
              <a:t>’ y las que hemos reunido en </a:t>
            </a:r>
            <a:r>
              <a:rPr lang="es-ES" sz="1600" b="1" dirty="0">
                <a:solidFill>
                  <a:schemeClr val="bg1"/>
                </a:solidFill>
                <a:latin typeface="Frutiger LT Std 55 Roman" panose="020B0602020204020204" pitchFamily="34" charset="0"/>
              </a:rPr>
              <a:t>’Add_Services</a:t>
            </a:r>
            <a:r>
              <a:rPr lang="es-ES" sz="1600" dirty="0">
                <a:solidFill>
                  <a:schemeClr val="bg1"/>
                </a:solidFill>
                <a:latin typeface="Frutiger LT Std 55 Roman" panose="020B0602020204020204" pitchFamily="34" charset="0"/>
              </a:rPr>
              <a:t>’.  También vamos a eliminar otra que no aporta nada que son los nombres de los pasajeros </a:t>
            </a:r>
            <a:r>
              <a:rPr lang="es-ES" sz="1600" b="1" dirty="0">
                <a:solidFill>
                  <a:schemeClr val="bg1"/>
                </a:solidFill>
                <a:latin typeface="Frutiger LT Std 55 Roman" panose="020B0602020204020204" pitchFamily="34" charset="0"/>
              </a:rPr>
              <a:t>'Name’</a:t>
            </a:r>
            <a:r>
              <a:rPr lang="es-ES" sz="1600" dirty="0">
                <a:solidFill>
                  <a:schemeClr val="bg1"/>
                </a:solidFill>
                <a:latin typeface="Frutiger LT Std 55 Roman" panose="020B0602020204020204" pitchFamily="34" charset="0"/>
              </a:rPr>
              <a:t>.</a:t>
            </a:r>
            <a:endParaRPr lang="es-ES" dirty="0">
              <a:solidFill>
                <a:schemeClr val="bg1"/>
              </a:solidFill>
              <a:effectLst/>
              <a:latin typeface="Frutiger LT Std 55 Roman" panose="020B0602020204020204" pitchFamily="34" charset="0"/>
            </a:endParaRPr>
          </a:p>
        </p:txBody>
      </p:sp>
      <p:sp>
        <p:nvSpPr>
          <p:cNvPr id="14" name="Título 1">
            <a:extLst>
              <a:ext uri="{FF2B5EF4-FFF2-40B4-BE49-F238E27FC236}">
                <a16:creationId xmlns:a16="http://schemas.microsoft.com/office/drawing/2014/main" id="{04953A95-4931-2244-8A31-D08A3307A7D9}"/>
              </a:ext>
            </a:extLst>
          </p:cNvPr>
          <p:cNvSpPr txBox="1">
            <a:spLocks/>
          </p:cNvSpPr>
          <p:nvPr/>
        </p:nvSpPr>
        <p:spPr>
          <a:xfrm>
            <a:off x="2740816" y="3775023"/>
            <a:ext cx="2538413" cy="4253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400" b="1" dirty="0">
                <a:solidFill>
                  <a:schemeClr val="bg1"/>
                </a:solidFill>
                <a:effectLst>
                  <a:glow rad="63500">
                    <a:schemeClr val="tx1">
                      <a:alpha val="40000"/>
                    </a:schemeClr>
                  </a:glow>
                </a:effectLst>
                <a:latin typeface="ITC Avant Garde Gothic Std Demi" panose="020B0602020202020204" pitchFamily="34" charset="0"/>
              </a:rPr>
              <a:t>ASÍ QUEDARÍA</a:t>
            </a:r>
            <a:endParaRPr lang="es-ES" sz="2400" dirty="0"/>
          </a:p>
        </p:txBody>
      </p:sp>
      <p:sp>
        <p:nvSpPr>
          <p:cNvPr id="15" name="Flecha doblada hacia arriba 14">
            <a:extLst>
              <a:ext uri="{FF2B5EF4-FFF2-40B4-BE49-F238E27FC236}">
                <a16:creationId xmlns:a16="http://schemas.microsoft.com/office/drawing/2014/main" id="{EB8A3D1B-028D-AF49-B5F4-55E0096B10FA}"/>
              </a:ext>
            </a:extLst>
          </p:cNvPr>
          <p:cNvSpPr/>
          <p:nvPr/>
        </p:nvSpPr>
        <p:spPr>
          <a:xfrm rot="5400000">
            <a:off x="4386685" y="3607155"/>
            <a:ext cx="1305667" cy="2538412"/>
          </a:xfrm>
          <a:prstGeom prst="bentUpArrow">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pic>
        <p:nvPicPr>
          <p:cNvPr id="9" name="Imagen 8">
            <a:extLst>
              <a:ext uri="{FF2B5EF4-FFF2-40B4-BE49-F238E27FC236}">
                <a16:creationId xmlns:a16="http://schemas.microsoft.com/office/drawing/2014/main" id="{80B2178D-92A2-C44D-A719-494422D375D0}"/>
              </a:ext>
            </a:extLst>
          </p:cNvPr>
          <p:cNvPicPr>
            <a:picLocks noChangeAspect="1"/>
          </p:cNvPicPr>
          <p:nvPr/>
        </p:nvPicPr>
        <p:blipFill>
          <a:blip r:embed="rId4"/>
          <a:stretch>
            <a:fillRect/>
          </a:stretch>
        </p:blipFill>
        <p:spPr>
          <a:xfrm>
            <a:off x="6884987" y="3369604"/>
            <a:ext cx="3556000" cy="3238500"/>
          </a:xfrm>
          <a:prstGeom prst="rect">
            <a:avLst/>
          </a:prstGeom>
          <a:ln w="3175">
            <a:solidFill>
              <a:schemeClr val="bg1"/>
            </a:solidFill>
          </a:ln>
        </p:spPr>
      </p:pic>
    </p:spTree>
    <p:extLst>
      <p:ext uri="{BB962C8B-B14F-4D97-AF65-F5344CB8AC3E}">
        <p14:creationId xmlns:p14="http://schemas.microsoft.com/office/powerpoint/2010/main" val="3209368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D9EAEEFF-1B07-E940-A9E2-C55B74BEFC54}"/>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ángulo 1">
            <a:extLst>
              <a:ext uri="{FF2B5EF4-FFF2-40B4-BE49-F238E27FC236}">
                <a16:creationId xmlns:a16="http://schemas.microsoft.com/office/drawing/2014/main" id="{18C9ED17-62B8-0440-898C-2CC59B98EDEA}"/>
              </a:ext>
            </a:extLst>
          </p:cNvPr>
          <p:cNvSpPr/>
          <p:nvPr/>
        </p:nvSpPr>
        <p:spPr>
          <a:xfrm>
            <a:off x="0" y="0"/>
            <a:ext cx="12192000" cy="6858000"/>
          </a:xfrm>
          <a:prstGeom prst="rect">
            <a:avLst/>
          </a:prstGeom>
          <a:solidFill>
            <a:schemeClr val="tx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Título 1">
            <a:extLst>
              <a:ext uri="{FF2B5EF4-FFF2-40B4-BE49-F238E27FC236}">
                <a16:creationId xmlns:a16="http://schemas.microsoft.com/office/drawing/2014/main" id="{5DD25E95-0B55-2F44-92DE-E41494502DFF}"/>
              </a:ext>
            </a:extLst>
          </p:cNvPr>
          <p:cNvSpPr>
            <a:spLocks noGrp="1"/>
          </p:cNvSpPr>
          <p:nvPr>
            <p:ph type="title"/>
          </p:nvPr>
        </p:nvSpPr>
        <p:spPr>
          <a:xfrm>
            <a:off x="576262" y="552091"/>
            <a:ext cx="10515600" cy="338496"/>
          </a:xfrm>
        </p:spPr>
        <p:txBody>
          <a:bodyPr>
            <a:noAutofit/>
          </a:bodyPr>
          <a:lstStyle/>
          <a:p>
            <a:r>
              <a:rPr lang="es-ES" sz="3600" b="1" dirty="0">
                <a:solidFill>
                  <a:schemeClr val="bg1"/>
                </a:solidFill>
                <a:effectLst>
                  <a:glow rad="63500">
                    <a:schemeClr val="tx1">
                      <a:alpha val="40000"/>
                    </a:schemeClr>
                  </a:glow>
                </a:effectLst>
                <a:latin typeface="ITC Avant Garde Gothic Std Demi" panose="020B0602020202020204" pitchFamily="34" charset="0"/>
              </a:rPr>
              <a:t>ASIGNACIÓN &amp; IMPUTACIÓN</a:t>
            </a:r>
            <a:endParaRPr lang="es-ES" sz="3600" dirty="0"/>
          </a:p>
        </p:txBody>
      </p:sp>
      <p:sp>
        <p:nvSpPr>
          <p:cNvPr id="5" name="Rectángulo 4">
            <a:extLst>
              <a:ext uri="{FF2B5EF4-FFF2-40B4-BE49-F238E27FC236}">
                <a16:creationId xmlns:a16="http://schemas.microsoft.com/office/drawing/2014/main" id="{40E0C655-02B1-354E-BE9F-C5F7302BAA49}"/>
              </a:ext>
            </a:extLst>
          </p:cNvPr>
          <p:cNvSpPr/>
          <p:nvPr/>
        </p:nvSpPr>
        <p:spPr>
          <a:xfrm>
            <a:off x="576262" y="1075410"/>
            <a:ext cx="11039476" cy="400110"/>
          </a:xfrm>
          <a:prstGeom prst="rect">
            <a:avLst/>
          </a:prstGeom>
        </p:spPr>
        <p:txBody>
          <a:bodyPr wrap="square">
            <a:spAutoFit/>
          </a:bodyPr>
          <a:lstStyle/>
          <a:p>
            <a:pPr algn="just"/>
            <a:r>
              <a:rPr lang="es-ES" sz="2000" dirty="0">
                <a:solidFill>
                  <a:schemeClr val="bg1"/>
                </a:solidFill>
                <a:latin typeface="ITC Avant Garde Gothic Std Medi" panose="020B0602020202020204" pitchFamily="34" charset="0"/>
              </a:rPr>
              <a:t>COMPROBAMOS LOS VALORES NULOS</a:t>
            </a:r>
          </a:p>
        </p:txBody>
      </p:sp>
      <p:sp>
        <p:nvSpPr>
          <p:cNvPr id="12" name="Rectángulo 11">
            <a:extLst>
              <a:ext uri="{FF2B5EF4-FFF2-40B4-BE49-F238E27FC236}">
                <a16:creationId xmlns:a16="http://schemas.microsoft.com/office/drawing/2014/main" id="{0F372742-AEFA-BC46-93A3-28AD424ECA05}"/>
              </a:ext>
            </a:extLst>
          </p:cNvPr>
          <p:cNvSpPr/>
          <p:nvPr/>
        </p:nvSpPr>
        <p:spPr>
          <a:xfrm>
            <a:off x="1209414" y="1938284"/>
            <a:ext cx="2492990" cy="400110"/>
          </a:xfrm>
          <a:prstGeom prst="rect">
            <a:avLst/>
          </a:prstGeom>
        </p:spPr>
        <p:txBody>
          <a:bodyPr wrap="none">
            <a:spAutoFit/>
          </a:bodyPr>
          <a:lstStyle/>
          <a:p>
            <a:r>
              <a:rPr lang="es-ES" sz="2000" b="1" dirty="0">
                <a:solidFill>
                  <a:schemeClr val="bg1"/>
                </a:solidFill>
                <a:latin typeface="Menlo" panose="020B0609030804020204" pitchFamily="49" charset="0"/>
              </a:rPr>
              <a:t>Valores missing</a:t>
            </a:r>
            <a:endParaRPr lang="es-ES" sz="2000" b="0" dirty="0">
              <a:solidFill>
                <a:schemeClr val="bg1"/>
              </a:solidFill>
              <a:effectLst/>
              <a:latin typeface="Menlo" panose="020B0609030804020204" pitchFamily="49" charset="0"/>
            </a:endParaRPr>
          </a:p>
        </p:txBody>
      </p:sp>
      <p:sp>
        <p:nvSpPr>
          <p:cNvPr id="9" name="Flecha a la derecha con bandas 8">
            <a:extLst>
              <a:ext uri="{FF2B5EF4-FFF2-40B4-BE49-F238E27FC236}">
                <a16:creationId xmlns:a16="http://schemas.microsoft.com/office/drawing/2014/main" id="{26487BC1-516E-EF46-8762-0511C8130989}"/>
              </a:ext>
            </a:extLst>
          </p:cNvPr>
          <p:cNvSpPr/>
          <p:nvPr/>
        </p:nvSpPr>
        <p:spPr>
          <a:xfrm>
            <a:off x="3933410" y="3852378"/>
            <a:ext cx="978408" cy="484632"/>
          </a:xfrm>
          <a:prstGeom prst="stripedRightArrow">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sp>
        <p:nvSpPr>
          <p:cNvPr id="16" name="Marcador de contenido 2">
            <a:extLst>
              <a:ext uri="{FF2B5EF4-FFF2-40B4-BE49-F238E27FC236}">
                <a16:creationId xmlns:a16="http://schemas.microsoft.com/office/drawing/2014/main" id="{5E1356D1-CAEF-2C4E-8177-B01B0A85866A}"/>
              </a:ext>
            </a:extLst>
          </p:cNvPr>
          <p:cNvSpPr>
            <a:spLocks noGrp="1"/>
          </p:cNvSpPr>
          <p:nvPr>
            <p:ph idx="1"/>
          </p:nvPr>
        </p:nvSpPr>
        <p:spPr>
          <a:xfrm>
            <a:off x="6052288" y="2473348"/>
            <a:ext cx="4999241" cy="3136900"/>
          </a:xfrm>
        </p:spPr>
        <p:txBody>
          <a:bodyPr>
            <a:noAutofit/>
          </a:bodyPr>
          <a:lstStyle/>
          <a:p>
            <a:pPr marL="0" indent="0" algn="just">
              <a:lnSpc>
                <a:spcPct val="100000"/>
              </a:lnSpc>
              <a:buNone/>
            </a:pPr>
            <a:r>
              <a:rPr lang="es-ES" sz="1600" dirty="0">
                <a:solidFill>
                  <a:schemeClr val="bg1"/>
                </a:solidFill>
                <a:latin typeface="Frutiger LT Std 55 Roman" panose="020B0602020204020204" pitchFamily="34" charset="0"/>
              </a:rPr>
              <a:t>Podemos ver que las únicas columnas que no presentan valores nulos o faltantes son el target  </a:t>
            </a:r>
            <a:r>
              <a:rPr lang="es-ES" sz="1600" b="1" dirty="0">
                <a:solidFill>
                  <a:schemeClr val="bg1"/>
                </a:solidFill>
                <a:latin typeface="Frutiger LT Std 55 Roman" panose="020B0602020204020204" pitchFamily="34" charset="0"/>
              </a:rPr>
              <a:t>"Transported”, </a:t>
            </a:r>
            <a:r>
              <a:rPr lang="es-ES" sz="1600" dirty="0">
                <a:solidFill>
                  <a:schemeClr val="bg1"/>
                </a:solidFill>
                <a:latin typeface="Frutiger LT Std 55 Roman" panose="020B0602020204020204" pitchFamily="34" charset="0"/>
              </a:rPr>
              <a:t>y las variables </a:t>
            </a:r>
            <a:r>
              <a:rPr lang="es-ES" sz="1600" b="1" dirty="0">
                <a:solidFill>
                  <a:schemeClr val="bg1"/>
                </a:solidFill>
                <a:latin typeface="Frutiger LT Std 55 Roman" panose="020B0602020204020204" pitchFamily="34" charset="0"/>
              </a:rPr>
              <a:t>"No_Services” </a:t>
            </a:r>
            <a:r>
              <a:rPr lang="es-ES" sz="1600" dirty="0">
                <a:solidFill>
                  <a:schemeClr val="bg1"/>
                </a:solidFill>
                <a:latin typeface="Frutiger LT Std 55 Roman" panose="020B0602020204020204" pitchFamily="34" charset="0"/>
              </a:rPr>
              <a:t>y </a:t>
            </a:r>
            <a:r>
              <a:rPr lang="es-ES" sz="1600" b="1" dirty="0">
                <a:solidFill>
                  <a:schemeClr val="bg1"/>
                </a:solidFill>
                <a:latin typeface="Frutiger LT Std 55 Roman" panose="020B0602020204020204" pitchFamily="34" charset="0"/>
              </a:rPr>
              <a:t>“PassengerId”. </a:t>
            </a:r>
            <a:r>
              <a:rPr lang="es-ES" sz="1600" dirty="0">
                <a:solidFill>
                  <a:schemeClr val="bg1"/>
                </a:solidFill>
                <a:latin typeface="Frutiger LT Std 55 Roman" panose="020B0602020204020204" pitchFamily="34" charset="0"/>
              </a:rPr>
              <a:t>A todas las demás variables le faltan muchos valores que tendremos que ver que vamos a hacer con ellos. </a:t>
            </a:r>
          </a:p>
          <a:p>
            <a:pPr marL="0" indent="0" algn="just">
              <a:lnSpc>
                <a:spcPct val="100000"/>
              </a:lnSpc>
              <a:buNone/>
            </a:pPr>
            <a:r>
              <a:rPr lang="es-ES" sz="1600" dirty="0">
                <a:solidFill>
                  <a:schemeClr val="bg1"/>
                </a:solidFill>
                <a:latin typeface="Frutiger LT Std 55 Roman" panose="020B0602020204020204" pitchFamily="34" charset="0"/>
              </a:rPr>
              <a:t>Anteriormente decidimos rellenarlos, así lo haremos, dependiendo de la variable, con la media, mediana, moda o cualquier sustitución estadística. Esta será una forma segura de no introducir ningún sesgo en los datos que pueda influir más adelante en la parte de predicción.</a:t>
            </a:r>
          </a:p>
        </p:txBody>
      </p:sp>
      <p:pic>
        <p:nvPicPr>
          <p:cNvPr id="7" name="Imagen 6">
            <a:extLst>
              <a:ext uri="{FF2B5EF4-FFF2-40B4-BE49-F238E27FC236}">
                <a16:creationId xmlns:a16="http://schemas.microsoft.com/office/drawing/2014/main" id="{4AC00408-A186-1C45-AEFD-43DDBBE597E5}"/>
              </a:ext>
            </a:extLst>
          </p:cNvPr>
          <p:cNvPicPr>
            <a:picLocks noChangeAspect="1"/>
          </p:cNvPicPr>
          <p:nvPr/>
        </p:nvPicPr>
        <p:blipFill>
          <a:blip r:embed="rId3"/>
          <a:stretch>
            <a:fillRect/>
          </a:stretch>
        </p:blipFill>
        <p:spPr>
          <a:xfrm>
            <a:off x="1401809" y="2626062"/>
            <a:ext cx="2108200" cy="2882900"/>
          </a:xfrm>
          <a:prstGeom prst="rect">
            <a:avLst/>
          </a:prstGeom>
          <a:ln w="3175">
            <a:solidFill>
              <a:schemeClr val="bg1"/>
            </a:solidFill>
          </a:ln>
        </p:spPr>
      </p:pic>
    </p:spTree>
    <p:extLst>
      <p:ext uri="{BB962C8B-B14F-4D97-AF65-F5344CB8AC3E}">
        <p14:creationId xmlns:p14="http://schemas.microsoft.com/office/powerpoint/2010/main" val="2961375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D9EAEEFF-1B07-E940-A9E2-C55B74BEFC54}"/>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ángulo 1">
            <a:extLst>
              <a:ext uri="{FF2B5EF4-FFF2-40B4-BE49-F238E27FC236}">
                <a16:creationId xmlns:a16="http://schemas.microsoft.com/office/drawing/2014/main" id="{18C9ED17-62B8-0440-898C-2CC59B98EDEA}"/>
              </a:ext>
            </a:extLst>
          </p:cNvPr>
          <p:cNvSpPr/>
          <p:nvPr/>
        </p:nvSpPr>
        <p:spPr>
          <a:xfrm>
            <a:off x="0" y="0"/>
            <a:ext cx="1219200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Título 1">
            <a:extLst>
              <a:ext uri="{FF2B5EF4-FFF2-40B4-BE49-F238E27FC236}">
                <a16:creationId xmlns:a16="http://schemas.microsoft.com/office/drawing/2014/main" id="{5DD25E95-0B55-2F44-92DE-E41494502DFF}"/>
              </a:ext>
            </a:extLst>
          </p:cNvPr>
          <p:cNvSpPr>
            <a:spLocks noGrp="1"/>
          </p:cNvSpPr>
          <p:nvPr>
            <p:ph type="title"/>
          </p:nvPr>
        </p:nvSpPr>
        <p:spPr>
          <a:xfrm>
            <a:off x="638969" y="356548"/>
            <a:ext cx="10515600" cy="338496"/>
          </a:xfrm>
        </p:spPr>
        <p:txBody>
          <a:bodyPr>
            <a:noAutofit/>
          </a:bodyPr>
          <a:lstStyle/>
          <a:p>
            <a:r>
              <a:rPr lang="es-ES" sz="3200" b="1" dirty="0">
                <a:solidFill>
                  <a:schemeClr val="bg1"/>
                </a:solidFill>
                <a:effectLst>
                  <a:glow rad="63500">
                    <a:schemeClr val="tx1">
                      <a:alpha val="40000"/>
                    </a:schemeClr>
                  </a:glow>
                </a:effectLst>
                <a:latin typeface="ITC Avant Garde Gothic Std Demi" panose="020B0602020202020204" pitchFamily="34" charset="0"/>
              </a:rPr>
              <a:t>RESUMEN DATA CLEANING</a:t>
            </a:r>
            <a:endParaRPr lang="es-ES" sz="3200" dirty="0"/>
          </a:p>
        </p:txBody>
      </p:sp>
      <p:sp>
        <p:nvSpPr>
          <p:cNvPr id="16" name="Marcador de contenido 2">
            <a:extLst>
              <a:ext uri="{FF2B5EF4-FFF2-40B4-BE49-F238E27FC236}">
                <a16:creationId xmlns:a16="http://schemas.microsoft.com/office/drawing/2014/main" id="{5E1356D1-CAEF-2C4E-8177-B01B0A85866A}"/>
              </a:ext>
            </a:extLst>
          </p:cNvPr>
          <p:cNvSpPr>
            <a:spLocks noGrp="1"/>
          </p:cNvSpPr>
          <p:nvPr>
            <p:ph idx="1"/>
          </p:nvPr>
        </p:nvSpPr>
        <p:spPr>
          <a:xfrm>
            <a:off x="672701" y="1020384"/>
            <a:ext cx="548151" cy="338554"/>
          </a:xfrm>
        </p:spPr>
        <p:txBody>
          <a:bodyPr>
            <a:noAutofit/>
          </a:bodyPr>
          <a:lstStyle/>
          <a:p>
            <a:pPr marL="0" indent="0" algn="just">
              <a:lnSpc>
                <a:spcPct val="100000"/>
              </a:lnSpc>
              <a:buNone/>
            </a:pPr>
            <a:r>
              <a:rPr lang="es-ES" sz="1800" b="1" dirty="0">
                <a:solidFill>
                  <a:schemeClr val="bg1"/>
                </a:solidFill>
                <a:latin typeface="Menlo" panose="020B0609030804020204" pitchFamily="49" charset="0"/>
                <a:ea typeface="Menlo" panose="020B0609030804020204" pitchFamily="49" charset="0"/>
                <a:cs typeface="Menlo" panose="020B0609030804020204" pitchFamily="49" charset="0"/>
              </a:rPr>
              <a:t>1.</a:t>
            </a:r>
          </a:p>
        </p:txBody>
      </p:sp>
      <p:sp>
        <p:nvSpPr>
          <p:cNvPr id="10" name="Rectángulo 9">
            <a:extLst>
              <a:ext uri="{FF2B5EF4-FFF2-40B4-BE49-F238E27FC236}">
                <a16:creationId xmlns:a16="http://schemas.microsoft.com/office/drawing/2014/main" id="{776CB136-56F9-3147-9088-BDC5FAE4D4FE}"/>
              </a:ext>
            </a:extLst>
          </p:cNvPr>
          <p:cNvSpPr/>
          <p:nvPr/>
        </p:nvSpPr>
        <p:spPr>
          <a:xfrm>
            <a:off x="1045739" y="1020384"/>
            <a:ext cx="10117138" cy="338554"/>
          </a:xfrm>
          <a:prstGeom prst="rect">
            <a:avLst/>
          </a:prstGeom>
        </p:spPr>
        <p:txBody>
          <a:bodyPr wrap="square">
            <a:spAutoFit/>
          </a:bodyPr>
          <a:lstStyle/>
          <a:p>
            <a:pPr algn="just"/>
            <a:r>
              <a:rPr lang="es-ES" sz="1600" dirty="0">
                <a:solidFill>
                  <a:schemeClr val="bg1"/>
                </a:solidFill>
                <a:latin typeface="Frutiger LT Std 55 Roman" panose="020B0602020204020204" pitchFamily="34" charset="0"/>
              </a:rPr>
              <a:t>Vamos a insertar la moda (valor más común) en las variables </a:t>
            </a:r>
            <a:r>
              <a:rPr lang="es-ES" sz="1600" b="1" dirty="0">
                <a:solidFill>
                  <a:schemeClr val="bg1"/>
                </a:solidFill>
                <a:latin typeface="Frutiger LT Std 55 Roman" panose="020B0602020204020204" pitchFamily="34" charset="0"/>
              </a:rPr>
              <a:t>”Cabin_Side"</a:t>
            </a:r>
            <a:r>
              <a:rPr lang="es-ES" sz="1600" dirty="0">
                <a:solidFill>
                  <a:schemeClr val="bg1"/>
                </a:solidFill>
                <a:latin typeface="Frutiger LT Std 55 Roman" panose="020B0602020204020204" pitchFamily="34" charset="0"/>
              </a:rPr>
              <a:t>, </a:t>
            </a:r>
            <a:r>
              <a:rPr lang="es-ES" sz="1600" b="1" dirty="0">
                <a:solidFill>
                  <a:schemeClr val="bg1"/>
                </a:solidFill>
                <a:latin typeface="Frutiger LT Std 55 Roman" panose="020B0602020204020204" pitchFamily="34" charset="0"/>
              </a:rPr>
              <a:t>"Destination" </a:t>
            </a:r>
            <a:r>
              <a:rPr lang="es-ES" sz="1600" dirty="0">
                <a:solidFill>
                  <a:schemeClr val="bg1"/>
                </a:solidFill>
                <a:latin typeface="Frutiger LT Std 55 Roman" panose="020B0602020204020204" pitchFamily="34" charset="0"/>
              </a:rPr>
              <a:t>y </a:t>
            </a:r>
            <a:r>
              <a:rPr lang="es-ES" sz="1600" b="1" dirty="0">
                <a:solidFill>
                  <a:schemeClr val="bg1"/>
                </a:solidFill>
                <a:latin typeface="Frutiger LT Std 55 Roman" panose="020B0602020204020204" pitchFamily="34" charset="0"/>
              </a:rPr>
              <a:t>"VIP”.</a:t>
            </a:r>
          </a:p>
        </p:txBody>
      </p:sp>
      <p:sp>
        <p:nvSpPr>
          <p:cNvPr id="11" name="Rectángulo 10">
            <a:extLst>
              <a:ext uri="{FF2B5EF4-FFF2-40B4-BE49-F238E27FC236}">
                <a16:creationId xmlns:a16="http://schemas.microsoft.com/office/drawing/2014/main" id="{2F55A884-39B1-924F-BCB0-999BC476E6BD}"/>
              </a:ext>
            </a:extLst>
          </p:cNvPr>
          <p:cNvSpPr/>
          <p:nvPr/>
        </p:nvSpPr>
        <p:spPr>
          <a:xfrm>
            <a:off x="1045739" y="1471229"/>
            <a:ext cx="9863138" cy="830997"/>
          </a:xfrm>
          <a:prstGeom prst="rect">
            <a:avLst/>
          </a:prstGeom>
        </p:spPr>
        <p:txBody>
          <a:bodyPr wrap="square">
            <a:spAutoFit/>
          </a:bodyPr>
          <a:lstStyle/>
          <a:p>
            <a:pPr algn="just"/>
            <a:r>
              <a:rPr lang="es-ES" sz="1600" dirty="0">
                <a:solidFill>
                  <a:schemeClr val="bg1"/>
                </a:solidFill>
                <a:latin typeface="Frutiger LT Std 55 Roman" panose="020B0602020204020204" pitchFamily="34" charset="0"/>
              </a:rPr>
              <a:t>Para los valores faltantes de la variable </a:t>
            </a:r>
            <a:r>
              <a:rPr lang="es-ES" sz="1600" b="1" dirty="0">
                <a:solidFill>
                  <a:schemeClr val="bg1"/>
                </a:solidFill>
                <a:latin typeface="Frutiger LT Std 55 Roman" panose="020B0602020204020204" pitchFamily="34" charset="0"/>
              </a:rPr>
              <a:t>“CryoSleep” </a:t>
            </a:r>
            <a:r>
              <a:rPr lang="es-ES" sz="1600" dirty="0">
                <a:solidFill>
                  <a:schemeClr val="bg1"/>
                </a:solidFill>
                <a:latin typeface="Frutiger LT Std 55 Roman" panose="020B0602020204020204" pitchFamily="34" charset="0"/>
              </a:rPr>
              <a:t>los rellenaremos con False o True según los pasajeros hayan consumido servicios extra o no. Suponiendo que los que consumieron servicios estaban despiertos, y los que no consumieron estaban en animación suspendida. </a:t>
            </a:r>
          </a:p>
        </p:txBody>
      </p:sp>
      <p:sp>
        <p:nvSpPr>
          <p:cNvPr id="13" name="Rectángulo 12">
            <a:extLst>
              <a:ext uri="{FF2B5EF4-FFF2-40B4-BE49-F238E27FC236}">
                <a16:creationId xmlns:a16="http://schemas.microsoft.com/office/drawing/2014/main" id="{4F4A0203-6691-B248-BF93-15E4B10013C9}"/>
              </a:ext>
            </a:extLst>
          </p:cNvPr>
          <p:cNvSpPr/>
          <p:nvPr/>
        </p:nvSpPr>
        <p:spPr>
          <a:xfrm>
            <a:off x="1045739" y="2373507"/>
            <a:ext cx="7914364" cy="584775"/>
          </a:xfrm>
          <a:prstGeom prst="rect">
            <a:avLst/>
          </a:prstGeom>
        </p:spPr>
        <p:txBody>
          <a:bodyPr wrap="square">
            <a:spAutoFit/>
          </a:bodyPr>
          <a:lstStyle/>
          <a:p>
            <a:pPr algn="just"/>
            <a:r>
              <a:rPr lang="es-ES" sz="1600" dirty="0">
                <a:solidFill>
                  <a:schemeClr val="bg1"/>
                </a:solidFill>
                <a:latin typeface="Frutiger LT Std 55 Roman" panose="020B0602020204020204" pitchFamily="34" charset="0"/>
              </a:rPr>
              <a:t>Insertaremos la mediana (tendencia central del conjunto de datos) , 27 años, en la variable </a:t>
            </a:r>
            <a:r>
              <a:rPr lang="es-ES" sz="1600" b="1" dirty="0">
                <a:solidFill>
                  <a:schemeClr val="bg1"/>
                </a:solidFill>
                <a:latin typeface="Frutiger LT Std 55 Roman" panose="020B0602020204020204" pitchFamily="34" charset="0"/>
              </a:rPr>
              <a:t>"Age”.</a:t>
            </a:r>
            <a:endParaRPr lang="es-ES" b="1" dirty="0">
              <a:solidFill>
                <a:schemeClr val="bg1"/>
              </a:solidFill>
              <a:latin typeface="Frutiger LT Std 55 Roman" panose="020B0602020204020204" pitchFamily="34" charset="0"/>
            </a:endParaRPr>
          </a:p>
        </p:txBody>
      </p:sp>
      <p:sp>
        <p:nvSpPr>
          <p:cNvPr id="14" name="Marcador de contenido 2">
            <a:extLst>
              <a:ext uri="{FF2B5EF4-FFF2-40B4-BE49-F238E27FC236}">
                <a16:creationId xmlns:a16="http://schemas.microsoft.com/office/drawing/2014/main" id="{7DA71E7A-231E-F74B-8D49-F78102DA279B}"/>
              </a:ext>
            </a:extLst>
          </p:cNvPr>
          <p:cNvSpPr txBox="1">
            <a:spLocks/>
          </p:cNvSpPr>
          <p:nvPr/>
        </p:nvSpPr>
        <p:spPr>
          <a:xfrm>
            <a:off x="672328" y="1471229"/>
            <a:ext cx="548151" cy="3385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s-ES" sz="1800" b="1" dirty="0">
                <a:solidFill>
                  <a:schemeClr val="bg1"/>
                </a:solidFill>
                <a:latin typeface="Menlo" panose="020B0609030804020204" pitchFamily="49" charset="0"/>
                <a:ea typeface="Menlo" panose="020B0609030804020204" pitchFamily="49" charset="0"/>
                <a:cs typeface="Menlo" panose="020B0609030804020204" pitchFamily="49" charset="0"/>
              </a:rPr>
              <a:t>2.</a:t>
            </a:r>
          </a:p>
        </p:txBody>
      </p:sp>
      <p:sp>
        <p:nvSpPr>
          <p:cNvPr id="15" name="Marcador de contenido 2">
            <a:extLst>
              <a:ext uri="{FF2B5EF4-FFF2-40B4-BE49-F238E27FC236}">
                <a16:creationId xmlns:a16="http://schemas.microsoft.com/office/drawing/2014/main" id="{97722189-A7E0-D94F-AB68-8CF71F8028A6}"/>
              </a:ext>
            </a:extLst>
          </p:cNvPr>
          <p:cNvSpPr txBox="1">
            <a:spLocks/>
          </p:cNvSpPr>
          <p:nvPr/>
        </p:nvSpPr>
        <p:spPr>
          <a:xfrm>
            <a:off x="672328" y="2357572"/>
            <a:ext cx="548151" cy="3385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s-ES" sz="1800" b="1" dirty="0">
                <a:solidFill>
                  <a:schemeClr val="bg1"/>
                </a:solidFill>
                <a:latin typeface="Menlo" panose="020B0609030804020204" pitchFamily="49" charset="0"/>
                <a:ea typeface="Menlo" panose="020B0609030804020204" pitchFamily="49" charset="0"/>
                <a:cs typeface="Menlo" panose="020B0609030804020204" pitchFamily="49" charset="0"/>
              </a:rPr>
              <a:t>3.</a:t>
            </a:r>
          </a:p>
        </p:txBody>
      </p:sp>
      <p:sp>
        <p:nvSpPr>
          <p:cNvPr id="17" name="Rectángulo 16">
            <a:extLst>
              <a:ext uri="{FF2B5EF4-FFF2-40B4-BE49-F238E27FC236}">
                <a16:creationId xmlns:a16="http://schemas.microsoft.com/office/drawing/2014/main" id="{01D4EF6B-47FF-E142-9E00-70F7850A326D}"/>
              </a:ext>
            </a:extLst>
          </p:cNvPr>
          <p:cNvSpPr/>
          <p:nvPr/>
        </p:nvSpPr>
        <p:spPr>
          <a:xfrm>
            <a:off x="1034395" y="3060938"/>
            <a:ext cx="7914364" cy="830997"/>
          </a:xfrm>
          <a:prstGeom prst="rect">
            <a:avLst/>
          </a:prstGeom>
        </p:spPr>
        <p:txBody>
          <a:bodyPr wrap="square">
            <a:spAutoFit/>
          </a:bodyPr>
          <a:lstStyle/>
          <a:p>
            <a:pPr algn="just"/>
            <a:r>
              <a:rPr lang="es-ES" sz="1600" dirty="0">
                <a:solidFill>
                  <a:schemeClr val="bg1"/>
                </a:solidFill>
                <a:latin typeface="Frutiger LT Std 55 Roman" panose="020B0602020204020204" pitchFamily="34" charset="0"/>
              </a:rPr>
              <a:t>Insertaremos el valor 0, en los valores faltantes de la variable </a:t>
            </a:r>
            <a:r>
              <a:rPr lang="es-ES" sz="1600" b="1" dirty="0">
                <a:solidFill>
                  <a:schemeClr val="bg1"/>
                </a:solidFill>
                <a:latin typeface="Frutiger LT Std 55 Roman" panose="020B0602020204020204" pitchFamily="34" charset="0"/>
              </a:rPr>
              <a:t>"Add_Services”, </a:t>
            </a:r>
            <a:r>
              <a:rPr lang="es-ES" sz="1600" dirty="0">
                <a:solidFill>
                  <a:schemeClr val="bg1"/>
                </a:solidFill>
                <a:latin typeface="Frutiger LT Std 55 Roman" panose="020B0602020204020204" pitchFamily="34" charset="0"/>
              </a:rPr>
              <a:t>ya que la gran mayoría de los pasajeros estaban en cryosueño, o como hemos visto en los gráficos no consumieron nada de servicios extra.</a:t>
            </a:r>
          </a:p>
        </p:txBody>
      </p:sp>
      <p:sp>
        <p:nvSpPr>
          <p:cNvPr id="18" name="Marcador de contenido 2">
            <a:extLst>
              <a:ext uri="{FF2B5EF4-FFF2-40B4-BE49-F238E27FC236}">
                <a16:creationId xmlns:a16="http://schemas.microsoft.com/office/drawing/2014/main" id="{96C799DD-60BE-A145-A8E3-CDE2AE46B9C5}"/>
              </a:ext>
            </a:extLst>
          </p:cNvPr>
          <p:cNvSpPr txBox="1">
            <a:spLocks/>
          </p:cNvSpPr>
          <p:nvPr/>
        </p:nvSpPr>
        <p:spPr>
          <a:xfrm>
            <a:off x="660984" y="3026380"/>
            <a:ext cx="548151" cy="3385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s-ES" sz="1800" b="1" dirty="0">
                <a:solidFill>
                  <a:schemeClr val="bg1"/>
                </a:solidFill>
                <a:latin typeface="Menlo" panose="020B0609030804020204" pitchFamily="49" charset="0"/>
                <a:ea typeface="Menlo" panose="020B0609030804020204" pitchFamily="49" charset="0"/>
                <a:cs typeface="Menlo" panose="020B0609030804020204" pitchFamily="49" charset="0"/>
              </a:rPr>
              <a:t>4.</a:t>
            </a:r>
          </a:p>
        </p:txBody>
      </p:sp>
      <p:sp>
        <p:nvSpPr>
          <p:cNvPr id="19" name="Rectángulo 18">
            <a:extLst>
              <a:ext uri="{FF2B5EF4-FFF2-40B4-BE49-F238E27FC236}">
                <a16:creationId xmlns:a16="http://schemas.microsoft.com/office/drawing/2014/main" id="{E85D4900-896B-8844-B1DE-040A8B3C44DD}"/>
              </a:ext>
            </a:extLst>
          </p:cNvPr>
          <p:cNvSpPr/>
          <p:nvPr/>
        </p:nvSpPr>
        <p:spPr>
          <a:xfrm>
            <a:off x="1045739" y="4042293"/>
            <a:ext cx="7914364" cy="830997"/>
          </a:xfrm>
          <a:prstGeom prst="rect">
            <a:avLst/>
          </a:prstGeom>
        </p:spPr>
        <p:txBody>
          <a:bodyPr wrap="square">
            <a:spAutoFit/>
          </a:bodyPr>
          <a:lstStyle/>
          <a:p>
            <a:pPr algn="just"/>
            <a:r>
              <a:rPr lang="es-ES" sz="1600" dirty="0">
                <a:solidFill>
                  <a:schemeClr val="bg1"/>
                </a:solidFill>
                <a:latin typeface="Frutiger LT Std 55 Roman" panose="020B0602020204020204" pitchFamily="34" charset="0"/>
              </a:rPr>
              <a:t>Con la variable </a:t>
            </a:r>
            <a:r>
              <a:rPr lang="es-ES" sz="1600" b="1" dirty="0">
                <a:solidFill>
                  <a:schemeClr val="bg1"/>
                </a:solidFill>
                <a:latin typeface="Frutiger LT Std 55 Roman" panose="020B0602020204020204" pitchFamily="34" charset="0"/>
              </a:rPr>
              <a:t>'HomePlanet'</a:t>
            </a:r>
            <a:r>
              <a:rPr lang="es-ES" sz="1600" dirty="0">
                <a:solidFill>
                  <a:schemeClr val="bg1"/>
                </a:solidFill>
                <a:latin typeface="Frutiger LT Std 55 Roman" panose="020B0602020204020204" pitchFamily="34" charset="0"/>
              </a:rPr>
              <a:t>, que consta de tres planetas de origen, vamos a dividirlos en 3 columnas según el planeta, con el método </a:t>
            </a:r>
            <a:r>
              <a:rPr lang="es-ES" sz="1600" b="1" dirty="0">
                <a:solidFill>
                  <a:schemeClr val="bg1"/>
                </a:solidFill>
                <a:latin typeface="Frutiger LT Std 55 Roman" panose="020B0602020204020204" pitchFamily="34" charset="0"/>
              </a:rPr>
              <a:t>get_dummies</a:t>
            </a:r>
            <a:r>
              <a:rPr lang="es-ES" sz="1600" dirty="0">
                <a:solidFill>
                  <a:schemeClr val="bg1"/>
                </a:solidFill>
                <a:latin typeface="Frutiger LT Std 55 Roman" panose="020B0602020204020204" pitchFamily="34" charset="0"/>
              </a:rPr>
              <a:t>. Y ya las tendremos transformadas a valores numéricos para poder trabajarlas.</a:t>
            </a:r>
          </a:p>
        </p:txBody>
      </p:sp>
      <p:sp>
        <p:nvSpPr>
          <p:cNvPr id="20" name="Marcador de contenido 2">
            <a:extLst>
              <a:ext uri="{FF2B5EF4-FFF2-40B4-BE49-F238E27FC236}">
                <a16:creationId xmlns:a16="http://schemas.microsoft.com/office/drawing/2014/main" id="{F4819DB7-FC6B-4147-96A5-29C7D775DB6B}"/>
              </a:ext>
            </a:extLst>
          </p:cNvPr>
          <p:cNvSpPr txBox="1">
            <a:spLocks/>
          </p:cNvSpPr>
          <p:nvPr/>
        </p:nvSpPr>
        <p:spPr>
          <a:xfrm>
            <a:off x="666654" y="4007735"/>
            <a:ext cx="548151" cy="3385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s-ES" sz="1800" b="1" dirty="0">
                <a:solidFill>
                  <a:schemeClr val="bg1"/>
                </a:solidFill>
                <a:latin typeface="Menlo" panose="020B0609030804020204" pitchFamily="49" charset="0"/>
                <a:ea typeface="Menlo" panose="020B0609030804020204" pitchFamily="49" charset="0"/>
                <a:cs typeface="Menlo" panose="020B0609030804020204" pitchFamily="49" charset="0"/>
              </a:rPr>
              <a:t>5.</a:t>
            </a:r>
          </a:p>
        </p:txBody>
      </p:sp>
      <p:sp>
        <p:nvSpPr>
          <p:cNvPr id="21" name="Título 1">
            <a:extLst>
              <a:ext uri="{FF2B5EF4-FFF2-40B4-BE49-F238E27FC236}">
                <a16:creationId xmlns:a16="http://schemas.microsoft.com/office/drawing/2014/main" id="{4A5ADA02-39DC-7D40-8698-325B2B69F713}"/>
              </a:ext>
            </a:extLst>
          </p:cNvPr>
          <p:cNvSpPr txBox="1">
            <a:spLocks/>
          </p:cNvSpPr>
          <p:nvPr/>
        </p:nvSpPr>
        <p:spPr>
          <a:xfrm>
            <a:off x="1881017" y="6253377"/>
            <a:ext cx="5289550" cy="4253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400" b="1" dirty="0">
                <a:solidFill>
                  <a:schemeClr val="bg1"/>
                </a:solidFill>
                <a:effectLst>
                  <a:glow rad="63500">
                    <a:schemeClr val="tx1">
                      <a:alpha val="40000"/>
                    </a:schemeClr>
                  </a:glow>
                </a:effectLst>
                <a:latin typeface="ITC Avant Garde Gothic Std Demi" panose="020B0602020202020204" pitchFamily="34" charset="0"/>
              </a:rPr>
              <a:t>LIMPIAS Y SIN VALORES MISSING</a:t>
            </a:r>
            <a:endParaRPr lang="es-ES" sz="2400" dirty="0"/>
          </a:p>
        </p:txBody>
      </p:sp>
      <p:sp>
        <p:nvSpPr>
          <p:cNvPr id="22" name="Flecha derecha 21">
            <a:extLst>
              <a:ext uri="{FF2B5EF4-FFF2-40B4-BE49-F238E27FC236}">
                <a16:creationId xmlns:a16="http://schemas.microsoft.com/office/drawing/2014/main" id="{FDF10446-2A3D-BA46-8074-C1F459B6A7CB}"/>
              </a:ext>
            </a:extLst>
          </p:cNvPr>
          <p:cNvSpPr/>
          <p:nvPr/>
        </p:nvSpPr>
        <p:spPr>
          <a:xfrm>
            <a:off x="7021426" y="6287228"/>
            <a:ext cx="1773238" cy="299678"/>
          </a:xfrm>
          <a:prstGeom prst="rightArrow">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sp>
        <p:nvSpPr>
          <p:cNvPr id="23" name="Marcador de contenido 2">
            <a:extLst>
              <a:ext uri="{FF2B5EF4-FFF2-40B4-BE49-F238E27FC236}">
                <a16:creationId xmlns:a16="http://schemas.microsoft.com/office/drawing/2014/main" id="{695F6165-9312-8444-A261-6CFEC4439549}"/>
              </a:ext>
            </a:extLst>
          </p:cNvPr>
          <p:cNvSpPr txBox="1">
            <a:spLocks/>
          </p:cNvSpPr>
          <p:nvPr/>
        </p:nvSpPr>
        <p:spPr>
          <a:xfrm>
            <a:off x="660984" y="4964822"/>
            <a:ext cx="548151" cy="3385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s-ES" sz="1800" b="1" dirty="0">
                <a:solidFill>
                  <a:schemeClr val="bg1"/>
                </a:solidFill>
                <a:latin typeface="Menlo" panose="020B0609030804020204" pitchFamily="49" charset="0"/>
                <a:ea typeface="Menlo" panose="020B0609030804020204" pitchFamily="49" charset="0"/>
                <a:cs typeface="Menlo" panose="020B0609030804020204" pitchFamily="49" charset="0"/>
              </a:rPr>
              <a:t>6.</a:t>
            </a:r>
          </a:p>
        </p:txBody>
      </p:sp>
      <p:sp>
        <p:nvSpPr>
          <p:cNvPr id="25" name="Rectángulo 24">
            <a:extLst>
              <a:ext uri="{FF2B5EF4-FFF2-40B4-BE49-F238E27FC236}">
                <a16:creationId xmlns:a16="http://schemas.microsoft.com/office/drawing/2014/main" id="{7155583E-3DC2-2143-AED2-42E7A5DB6A5B}"/>
              </a:ext>
            </a:extLst>
          </p:cNvPr>
          <p:cNvSpPr/>
          <p:nvPr/>
        </p:nvSpPr>
        <p:spPr>
          <a:xfrm>
            <a:off x="1045739" y="5027654"/>
            <a:ext cx="7914364" cy="1077218"/>
          </a:xfrm>
          <a:prstGeom prst="rect">
            <a:avLst/>
          </a:prstGeom>
        </p:spPr>
        <p:txBody>
          <a:bodyPr wrap="square">
            <a:spAutoFit/>
          </a:bodyPr>
          <a:lstStyle/>
          <a:p>
            <a:pPr algn="just"/>
            <a:r>
              <a:rPr lang="es-ES" sz="1600" dirty="0">
                <a:solidFill>
                  <a:schemeClr val="bg1"/>
                </a:solidFill>
                <a:latin typeface="Frutiger LT Std 55 Roman" panose="020B0602020204020204" pitchFamily="34" charset="0"/>
              </a:rPr>
              <a:t>También haremos lo mismo que con la anterior a la variable </a:t>
            </a:r>
            <a:r>
              <a:rPr lang="es-ES" sz="1600" b="1" dirty="0">
                <a:solidFill>
                  <a:schemeClr val="bg1"/>
                </a:solidFill>
                <a:latin typeface="Frutiger LT Std 55 Roman" panose="020B0602020204020204" pitchFamily="34" charset="0"/>
              </a:rPr>
              <a:t>'Destination</a:t>
            </a:r>
            <a:r>
              <a:rPr lang="es-ES" sz="1600" dirty="0">
                <a:solidFill>
                  <a:schemeClr val="bg1"/>
                </a:solidFill>
                <a:latin typeface="Frutiger LT Std 55 Roman" panose="020B0602020204020204" pitchFamily="34" charset="0"/>
              </a:rPr>
              <a:t>', que consta de tres exoplanetas de destino, vamos a dividirlos en 3 columnas según el exoplaneta, con el método </a:t>
            </a:r>
            <a:r>
              <a:rPr lang="es-ES" sz="1600" b="1" dirty="0">
                <a:solidFill>
                  <a:schemeClr val="bg1"/>
                </a:solidFill>
                <a:latin typeface="Frutiger LT Std 55 Roman" panose="020B0602020204020204" pitchFamily="34" charset="0"/>
              </a:rPr>
              <a:t>get_dummies</a:t>
            </a:r>
            <a:r>
              <a:rPr lang="es-ES" sz="1600" dirty="0">
                <a:solidFill>
                  <a:schemeClr val="bg1"/>
                </a:solidFill>
                <a:latin typeface="Frutiger LT Std 55 Roman" panose="020B0602020204020204" pitchFamily="34" charset="0"/>
              </a:rPr>
              <a:t>. Y ya las tendremos transformadas a valores numéricos para poder trabajarlas.</a:t>
            </a:r>
          </a:p>
        </p:txBody>
      </p:sp>
      <p:pic>
        <p:nvPicPr>
          <p:cNvPr id="5" name="Imagen 4">
            <a:extLst>
              <a:ext uri="{FF2B5EF4-FFF2-40B4-BE49-F238E27FC236}">
                <a16:creationId xmlns:a16="http://schemas.microsoft.com/office/drawing/2014/main" id="{7FB5E3EA-F096-0542-9FEB-E9AA6CB00B8B}"/>
              </a:ext>
            </a:extLst>
          </p:cNvPr>
          <p:cNvPicPr>
            <a:picLocks noChangeAspect="1"/>
          </p:cNvPicPr>
          <p:nvPr/>
        </p:nvPicPr>
        <p:blipFill>
          <a:blip r:embed="rId4"/>
          <a:stretch>
            <a:fillRect/>
          </a:stretch>
        </p:blipFill>
        <p:spPr>
          <a:xfrm>
            <a:off x="9621087" y="2562378"/>
            <a:ext cx="2070100" cy="4025900"/>
          </a:xfrm>
          <a:prstGeom prst="rect">
            <a:avLst/>
          </a:prstGeom>
          <a:ln w="3175">
            <a:solidFill>
              <a:schemeClr val="bg1"/>
            </a:solidFill>
          </a:ln>
        </p:spPr>
      </p:pic>
    </p:spTree>
    <p:extLst>
      <p:ext uri="{BB962C8B-B14F-4D97-AF65-F5344CB8AC3E}">
        <p14:creationId xmlns:p14="http://schemas.microsoft.com/office/powerpoint/2010/main" val="648527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D9EAEEFF-1B07-E940-A9E2-C55B74BEFC54}"/>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ángulo 1">
            <a:extLst>
              <a:ext uri="{FF2B5EF4-FFF2-40B4-BE49-F238E27FC236}">
                <a16:creationId xmlns:a16="http://schemas.microsoft.com/office/drawing/2014/main" id="{18C9ED17-62B8-0440-898C-2CC59B98EDEA}"/>
              </a:ext>
            </a:extLst>
          </p:cNvPr>
          <p:cNvSpPr/>
          <p:nvPr/>
        </p:nvSpPr>
        <p:spPr>
          <a:xfrm>
            <a:off x="0" y="0"/>
            <a:ext cx="12192000" cy="6858000"/>
          </a:xfrm>
          <a:prstGeom prst="rect">
            <a:avLst/>
          </a:prstGeom>
          <a:solidFill>
            <a:schemeClr val="tx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Título 1">
            <a:extLst>
              <a:ext uri="{FF2B5EF4-FFF2-40B4-BE49-F238E27FC236}">
                <a16:creationId xmlns:a16="http://schemas.microsoft.com/office/drawing/2014/main" id="{5DD25E95-0B55-2F44-92DE-E41494502DFF}"/>
              </a:ext>
            </a:extLst>
          </p:cNvPr>
          <p:cNvSpPr>
            <a:spLocks noGrp="1"/>
          </p:cNvSpPr>
          <p:nvPr>
            <p:ph type="title"/>
          </p:nvPr>
        </p:nvSpPr>
        <p:spPr>
          <a:xfrm>
            <a:off x="576262" y="552091"/>
            <a:ext cx="10515600" cy="338496"/>
          </a:xfrm>
        </p:spPr>
        <p:txBody>
          <a:bodyPr>
            <a:noAutofit/>
          </a:bodyPr>
          <a:lstStyle/>
          <a:p>
            <a:r>
              <a:rPr lang="es-ES" sz="3600" b="1" dirty="0">
                <a:solidFill>
                  <a:schemeClr val="bg1"/>
                </a:solidFill>
                <a:effectLst>
                  <a:glow rad="63500">
                    <a:schemeClr val="tx1">
                      <a:alpha val="40000"/>
                    </a:schemeClr>
                  </a:glow>
                </a:effectLst>
                <a:latin typeface="ITC Avant Garde Gothic Std Demi" panose="020B0602020202020204" pitchFamily="34" charset="0"/>
              </a:rPr>
              <a:t>CODIFICACIÓN</a:t>
            </a:r>
            <a:endParaRPr lang="es-ES" sz="3600" dirty="0"/>
          </a:p>
        </p:txBody>
      </p:sp>
      <p:sp>
        <p:nvSpPr>
          <p:cNvPr id="23" name="Rectángulo 22">
            <a:extLst>
              <a:ext uri="{FF2B5EF4-FFF2-40B4-BE49-F238E27FC236}">
                <a16:creationId xmlns:a16="http://schemas.microsoft.com/office/drawing/2014/main" id="{F53BA586-E6CA-F34D-890B-4478BEC3D56D}"/>
              </a:ext>
            </a:extLst>
          </p:cNvPr>
          <p:cNvSpPr/>
          <p:nvPr/>
        </p:nvSpPr>
        <p:spPr>
          <a:xfrm>
            <a:off x="576262" y="1101814"/>
            <a:ext cx="11133138" cy="1200329"/>
          </a:xfrm>
          <a:prstGeom prst="rect">
            <a:avLst/>
          </a:prstGeom>
        </p:spPr>
        <p:txBody>
          <a:bodyPr wrap="square">
            <a:spAutoFit/>
          </a:bodyPr>
          <a:lstStyle/>
          <a:p>
            <a:pPr algn="just"/>
            <a:r>
              <a:rPr lang="es-ES" dirty="0">
                <a:solidFill>
                  <a:schemeClr val="bg1"/>
                </a:solidFill>
                <a:latin typeface="Frutiger LT Std 55 Roman" panose="020B0602020204020204" pitchFamily="34" charset="0"/>
              </a:rPr>
              <a:t>Tenemos tres variables con valores binarios. Estas son </a:t>
            </a:r>
            <a:r>
              <a:rPr lang="es-ES" b="1" dirty="0">
                <a:solidFill>
                  <a:schemeClr val="bg1"/>
                </a:solidFill>
                <a:latin typeface="Frutiger LT Std 55 Roman" panose="020B0602020204020204" pitchFamily="34" charset="0"/>
              </a:rPr>
              <a:t>"CryoSleep", "VIP", </a:t>
            </a:r>
            <a:r>
              <a:rPr lang="es-ES" dirty="0">
                <a:solidFill>
                  <a:schemeClr val="bg1"/>
                </a:solidFill>
                <a:latin typeface="Frutiger LT Std 55 Roman" panose="020B0602020204020204" pitchFamily="34" charset="0"/>
              </a:rPr>
              <a:t>y </a:t>
            </a:r>
            <a:r>
              <a:rPr lang="es-ES" b="1" dirty="0">
                <a:solidFill>
                  <a:schemeClr val="bg1"/>
                </a:solidFill>
                <a:latin typeface="Frutiger LT Std 55 Roman" panose="020B0602020204020204" pitchFamily="34" charset="0"/>
              </a:rPr>
              <a:t>"Transported". </a:t>
            </a:r>
            <a:r>
              <a:rPr lang="es-ES" dirty="0">
                <a:solidFill>
                  <a:schemeClr val="bg1"/>
                </a:solidFill>
                <a:latin typeface="Frutiger LT Std 55 Roman" panose="020B0602020204020204" pitchFamily="34" charset="0"/>
              </a:rPr>
              <a:t>Sus valores son "Verdadero" o "Falso" (True/False), así que vamos a cambiarlos a numérico, donde "0" = "Falso" y "1" = "Verdadero". Lo haremos sólo con dos de ellas, ya que el target nos conviene dejarlo en tipo Booleano.</a:t>
            </a:r>
          </a:p>
        </p:txBody>
      </p:sp>
      <p:sp>
        <p:nvSpPr>
          <p:cNvPr id="24" name="Título 1">
            <a:extLst>
              <a:ext uri="{FF2B5EF4-FFF2-40B4-BE49-F238E27FC236}">
                <a16:creationId xmlns:a16="http://schemas.microsoft.com/office/drawing/2014/main" id="{7C7F1462-D724-AF40-B76C-489C6D414C20}"/>
              </a:ext>
            </a:extLst>
          </p:cNvPr>
          <p:cNvSpPr txBox="1">
            <a:spLocks/>
          </p:cNvSpPr>
          <p:nvPr/>
        </p:nvSpPr>
        <p:spPr>
          <a:xfrm>
            <a:off x="3993355" y="2743149"/>
            <a:ext cx="3681413" cy="4253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2400" b="1" dirty="0">
                <a:solidFill>
                  <a:schemeClr val="bg1"/>
                </a:solidFill>
                <a:effectLst>
                  <a:glow rad="63500">
                    <a:schemeClr val="tx1">
                      <a:alpha val="40000"/>
                    </a:schemeClr>
                  </a:glow>
                </a:effectLst>
                <a:latin typeface="ITC Avant Garde Gothic Std Demi" panose="020B0602020202020204" pitchFamily="34" charset="0"/>
              </a:rPr>
              <a:t>Variables Codificadas</a:t>
            </a:r>
            <a:endParaRPr lang="es-ES" sz="2400" dirty="0"/>
          </a:p>
        </p:txBody>
      </p:sp>
      <p:pic>
        <p:nvPicPr>
          <p:cNvPr id="5" name="Imagen 4">
            <a:extLst>
              <a:ext uri="{FF2B5EF4-FFF2-40B4-BE49-F238E27FC236}">
                <a16:creationId xmlns:a16="http://schemas.microsoft.com/office/drawing/2014/main" id="{4C0373AD-561D-754C-82D6-1CFC6B027B41}"/>
              </a:ext>
            </a:extLst>
          </p:cNvPr>
          <p:cNvPicPr>
            <a:picLocks noChangeAspect="1"/>
          </p:cNvPicPr>
          <p:nvPr/>
        </p:nvPicPr>
        <p:blipFill>
          <a:blip r:embed="rId4"/>
          <a:stretch>
            <a:fillRect/>
          </a:stretch>
        </p:blipFill>
        <p:spPr>
          <a:xfrm>
            <a:off x="2468561" y="3270060"/>
            <a:ext cx="6731000" cy="3238500"/>
          </a:xfrm>
          <a:prstGeom prst="rect">
            <a:avLst/>
          </a:prstGeom>
          <a:ln w="3175">
            <a:solidFill>
              <a:schemeClr val="bg1"/>
            </a:solidFill>
          </a:ln>
        </p:spPr>
      </p:pic>
    </p:spTree>
    <p:extLst>
      <p:ext uri="{BB962C8B-B14F-4D97-AF65-F5344CB8AC3E}">
        <p14:creationId xmlns:p14="http://schemas.microsoft.com/office/powerpoint/2010/main" val="1670420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D9EAEEFF-1B07-E940-A9E2-C55B74BEFC54}"/>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ángulo 1">
            <a:extLst>
              <a:ext uri="{FF2B5EF4-FFF2-40B4-BE49-F238E27FC236}">
                <a16:creationId xmlns:a16="http://schemas.microsoft.com/office/drawing/2014/main" id="{18C9ED17-62B8-0440-898C-2CC59B98EDEA}"/>
              </a:ext>
            </a:extLst>
          </p:cNvPr>
          <p:cNvSpPr/>
          <p:nvPr/>
        </p:nvSpPr>
        <p:spPr>
          <a:xfrm>
            <a:off x="0" y="0"/>
            <a:ext cx="12192000" cy="6858000"/>
          </a:xfrm>
          <a:prstGeom prst="rect">
            <a:avLst/>
          </a:prstGeom>
          <a:solidFill>
            <a:schemeClr val="tx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Título 1">
            <a:extLst>
              <a:ext uri="{FF2B5EF4-FFF2-40B4-BE49-F238E27FC236}">
                <a16:creationId xmlns:a16="http://schemas.microsoft.com/office/drawing/2014/main" id="{5DD25E95-0B55-2F44-92DE-E41494502DFF}"/>
              </a:ext>
            </a:extLst>
          </p:cNvPr>
          <p:cNvSpPr>
            <a:spLocks noGrp="1"/>
          </p:cNvSpPr>
          <p:nvPr>
            <p:ph type="title"/>
          </p:nvPr>
        </p:nvSpPr>
        <p:spPr>
          <a:xfrm>
            <a:off x="576262" y="552091"/>
            <a:ext cx="10515600" cy="338496"/>
          </a:xfrm>
        </p:spPr>
        <p:txBody>
          <a:bodyPr>
            <a:noAutofit/>
          </a:bodyPr>
          <a:lstStyle/>
          <a:p>
            <a:r>
              <a:rPr lang="es-ES" sz="3600" b="1" dirty="0">
                <a:solidFill>
                  <a:schemeClr val="bg1"/>
                </a:solidFill>
                <a:effectLst>
                  <a:glow rad="63500">
                    <a:schemeClr val="tx1">
                      <a:alpha val="40000"/>
                    </a:schemeClr>
                  </a:glow>
                </a:effectLst>
                <a:latin typeface="ITC Avant Garde Gothic Std Demi" panose="020B0602020202020204" pitchFamily="34" charset="0"/>
              </a:rPr>
              <a:t>CODIFICACIÓN</a:t>
            </a:r>
            <a:endParaRPr lang="es-ES" sz="3600" dirty="0"/>
          </a:p>
        </p:txBody>
      </p:sp>
      <p:sp>
        <p:nvSpPr>
          <p:cNvPr id="10" name="Rectángulo 9">
            <a:extLst>
              <a:ext uri="{FF2B5EF4-FFF2-40B4-BE49-F238E27FC236}">
                <a16:creationId xmlns:a16="http://schemas.microsoft.com/office/drawing/2014/main" id="{776CB136-56F9-3147-9088-BDC5FAE4D4FE}"/>
              </a:ext>
            </a:extLst>
          </p:cNvPr>
          <p:cNvSpPr/>
          <p:nvPr/>
        </p:nvSpPr>
        <p:spPr>
          <a:xfrm>
            <a:off x="576262" y="1014699"/>
            <a:ext cx="11133138" cy="369332"/>
          </a:xfrm>
          <a:prstGeom prst="rect">
            <a:avLst/>
          </a:prstGeom>
        </p:spPr>
        <p:txBody>
          <a:bodyPr wrap="square">
            <a:spAutoFit/>
          </a:bodyPr>
          <a:lstStyle/>
          <a:p>
            <a:r>
              <a:rPr lang="es-ES" b="1" dirty="0">
                <a:solidFill>
                  <a:schemeClr val="bg1"/>
                </a:solidFill>
                <a:latin typeface="Frutiger LT Std 65" panose="020B0602020204020204" pitchFamily="34" charset="0"/>
              </a:rPr>
              <a:t>Ahora vamos a codificar las variables categóricas y pasarlas a tipo integer.</a:t>
            </a:r>
          </a:p>
        </p:txBody>
      </p:sp>
      <p:sp>
        <p:nvSpPr>
          <p:cNvPr id="23" name="Rectángulo 22">
            <a:extLst>
              <a:ext uri="{FF2B5EF4-FFF2-40B4-BE49-F238E27FC236}">
                <a16:creationId xmlns:a16="http://schemas.microsoft.com/office/drawing/2014/main" id="{F53BA586-E6CA-F34D-890B-4478BEC3D56D}"/>
              </a:ext>
            </a:extLst>
          </p:cNvPr>
          <p:cNvSpPr/>
          <p:nvPr/>
        </p:nvSpPr>
        <p:spPr>
          <a:xfrm>
            <a:off x="576262" y="1603385"/>
            <a:ext cx="10515600" cy="584775"/>
          </a:xfrm>
          <a:prstGeom prst="rect">
            <a:avLst/>
          </a:prstGeom>
        </p:spPr>
        <p:txBody>
          <a:bodyPr wrap="square">
            <a:spAutoFit/>
          </a:bodyPr>
          <a:lstStyle/>
          <a:p>
            <a:pPr algn="just"/>
            <a:r>
              <a:rPr lang="es-ES" sz="1600" dirty="0">
                <a:solidFill>
                  <a:schemeClr val="bg1"/>
                </a:solidFill>
                <a:latin typeface="Frutiger LT Std 55 Roman" panose="020B0602020204020204" pitchFamily="34" charset="0"/>
              </a:rPr>
              <a:t>Para esto usaremos </a:t>
            </a:r>
            <a:r>
              <a:rPr lang="es-ES" sz="1600" b="1" dirty="0">
                <a:solidFill>
                  <a:schemeClr val="bg1"/>
                </a:solidFill>
                <a:latin typeface="Frutiger LT Std 55 Roman" panose="020B0602020204020204" pitchFamily="34" charset="0"/>
              </a:rPr>
              <a:t>One Hot Encoder</a:t>
            </a:r>
            <a:r>
              <a:rPr lang="es-ES" sz="1600" dirty="0">
                <a:solidFill>
                  <a:schemeClr val="bg1"/>
                </a:solidFill>
                <a:latin typeface="Frutiger LT Std 55 Roman" panose="020B0602020204020204" pitchFamily="34" charset="0"/>
              </a:rPr>
              <a:t>. Aplicaremos el método </a:t>
            </a:r>
            <a:r>
              <a:rPr lang="es-ES" sz="1600" b="1" dirty="0">
                <a:solidFill>
                  <a:schemeClr val="bg1"/>
                </a:solidFill>
                <a:latin typeface="Frutiger LT Std 55 Roman" panose="020B0602020204020204" pitchFamily="34" charset="0"/>
              </a:rPr>
              <a:t>get_dummies</a:t>
            </a:r>
            <a:r>
              <a:rPr lang="es-ES" sz="1600" dirty="0">
                <a:solidFill>
                  <a:schemeClr val="bg1"/>
                </a:solidFill>
                <a:latin typeface="Frutiger LT Std 55 Roman" panose="020B0602020204020204" pitchFamily="34" charset="0"/>
              </a:rPr>
              <a:t> a las variables </a:t>
            </a:r>
            <a:r>
              <a:rPr lang="en" sz="1600" b="1" dirty="0">
                <a:solidFill>
                  <a:schemeClr val="bg1"/>
                </a:solidFill>
                <a:latin typeface="Frutiger LT Std 55 Roman" panose="020B0602020204020204" pitchFamily="34" charset="0"/>
              </a:rPr>
              <a:t>HomePlanet </a:t>
            </a:r>
            <a:r>
              <a:rPr lang="en" sz="1600" dirty="0">
                <a:solidFill>
                  <a:schemeClr val="bg1"/>
                </a:solidFill>
                <a:latin typeface="Frutiger LT Std 55 Roman" panose="020B0602020204020204" pitchFamily="34" charset="0"/>
              </a:rPr>
              <a:t>y </a:t>
            </a:r>
            <a:r>
              <a:rPr lang="en" sz="1600" b="1" dirty="0">
                <a:solidFill>
                  <a:schemeClr val="bg1"/>
                </a:solidFill>
                <a:latin typeface="Frutiger LT Std 55 Roman" panose="020B0602020204020204" pitchFamily="34" charset="0"/>
              </a:rPr>
              <a:t>Destination.</a:t>
            </a:r>
            <a:endParaRPr lang="en" sz="1600" dirty="0">
              <a:solidFill>
                <a:schemeClr val="bg1"/>
              </a:solidFill>
              <a:latin typeface="Frutiger LT Std 55 Roman" panose="020B0602020204020204" pitchFamily="34" charset="0"/>
            </a:endParaRPr>
          </a:p>
        </p:txBody>
      </p:sp>
      <p:sp>
        <p:nvSpPr>
          <p:cNvPr id="24" name="Título 1">
            <a:extLst>
              <a:ext uri="{FF2B5EF4-FFF2-40B4-BE49-F238E27FC236}">
                <a16:creationId xmlns:a16="http://schemas.microsoft.com/office/drawing/2014/main" id="{7C7F1462-D724-AF40-B76C-489C6D414C20}"/>
              </a:ext>
            </a:extLst>
          </p:cNvPr>
          <p:cNvSpPr txBox="1">
            <a:spLocks/>
          </p:cNvSpPr>
          <p:nvPr/>
        </p:nvSpPr>
        <p:spPr>
          <a:xfrm>
            <a:off x="3993355" y="2706358"/>
            <a:ext cx="3681413" cy="4253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2400" b="1" dirty="0">
                <a:solidFill>
                  <a:schemeClr val="bg1"/>
                </a:solidFill>
                <a:effectLst>
                  <a:glow rad="63500">
                    <a:schemeClr val="tx1">
                      <a:alpha val="40000"/>
                    </a:schemeClr>
                  </a:glow>
                </a:effectLst>
                <a:latin typeface="ITC Avant Garde Gothic Std Demi" panose="020B0602020202020204" pitchFamily="34" charset="0"/>
              </a:rPr>
              <a:t>Variables Codificadas</a:t>
            </a:r>
            <a:endParaRPr lang="es-ES" sz="2400" dirty="0"/>
          </a:p>
        </p:txBody>
      </p:sp>
      <p:pic>
        <p:nvPicPr>
          <p:cNvPr id="5" name="Imagen 4">
            <a:extLst>
              <a:ext uri="{FF2B5EF4-FFF2-40B4-BE49-F238E27FC236}">
                <a16:creationId xmlns:a16="http://schemas.microsoft.com/office/drawing/2014/main" id="{6581ABBE-697F-E94B-A129-4600874096C5}"/>
              </a:ext>
            </a:extLst>
          </p:cNvPr>
          <p:cNvPicPr>
            <a:picLocks noChangeAspect="1"/>
          </p:cNvPicPr>
          <p:nvPr/>
        </p:nvPicPr>
        <p:blipFill>
          <a:blip r:embed="rId4"/>
          <a:stretch>
            <a:fillRect/>
          </a:stretch>
        </p:blipFill>
        <p:spPr>
          <a:xfrm>
            <a:off x="2443161" y="3249815"/>
            <a:ext cx="6781800" cy="3251200"/>
          </a:xfrm>
          <a:prstGeom prst="rect">
            <a:avLst/>
          </a:prstGeom>
          <a:ln w="3175">
            <a:solidFill>
              <a:schemeClr val="bg1"/>
            </a:solidFill>
          </a:ln>
        </p:spPr>
      </p:pic>
    </p:spTree>
    <p:extLst>
      <p:ext uri="{BB962C8B-B14F-4D97-AF65-F5344CB8AC3E}">
        <p14:creationId xmlns:p14="http://schemas.microsoft.com/office/powerpoint/2010/main" val="1533746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D9EAEEFF-1B07-E940-A9E2-C55B74BEFC54}"/>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ángulo 1">
            <a:extLst>
              <a:ext uri="{FF2B5EF4-FFF2-40B4-BE49-F238E27FC236}">
                <a16:creationId xmlns:a16="http://schemas.microsoft.com/office/drawing/2014/main" id="{18C9ED17-62B8-0440-898C-2CC59B98EDEA}"/>
              </a:ext>
            </a:extLst>
          </p:cNvPr>
          <p:cNvSpPr/>
          <p:nvPr/>
        </p:nvSpPr>
        <p:spPr>
          <a:xfrm>
            <a:off x="0" y="0"/>
            <a:ext cx="12192000" cy="6858000"/>
          </a:xfrm>
          <a:prstGeom prst="rect">
            <a:avLst/>
          </a:prstGeom>
          <a:solidFill>
            <a:schemeClr val="tx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Título 1">
            <a:extLst>
              <a:ext uri="{FF2B5EF4-FFF2-40B4-BE49-F238E27FC236}">
                <a16:creationId xmlns:a16="http://schemas.microsoft.com/office/drawing/2014/main" id="{5DD25E95-0B55-2F44-92DE-E41494502DFF}"/>
              </a:ext>
            </a:extLst>
          </p:cNvPr>
          <p:cNvSpPr>
            <a:spLocks noGrp="1"/>
          </p:cNvSpPr>
          <p:nvPr>
            <p:ph type="title"/>
          </p:nvPr>
        </p:nvSpPr>
        <p:spPr>
          <a:xfrm>
            <a:off x="576262" y="552091"/>
            <a:ext cx="10515600" cy="338496"/>
          </a:xfrm>
        </p:spPr>
        <p:txBody>
          <a:bodyPr>
            <a:noAutofit/>
          </a:bodyPr>
          <a:lstStyle/>
          <a:p>
            <a:r>
              <a:rPr lang="es-ES" sz="3600" b="1" dirty="0">
                <a:solidFill>
                  <a:schemeClr val="bg1"/>
                </a:solidFill>
                <a:effectLst>
                  <a:glow rad="63500">
                    <a:schemeClr val="tx1">
                      <a:alpha val="40000"/>
                    </a:schemeClr>
                  </a:glow>
                </a:effectLst>
                <a:latin typeface="ITC Avant Garde Gothic Std Demi" panose="020B0602020202020204" pitchFamily="34" charset="0"/>
              </a:rPr>
              <a:t>ESCALADO</a:t>
            </a:r>
            <a:endParaRPr lang="es-ES" sz="3600" dirty="0"/>
          </a:p>
        </p:txBody>
      </p:sp>
      <p:sp>
        <p:nvSpPr>
          <p:cNvPr id="10" name="Rectángulo 9">
            <a:extLst>
              <a:ext uri="{FF2B5EF4-FFF2-40B4-BE49-F238E27FC236}">
                <a16:creationId xmlns:a16="http://schemas.microsoft.com/office/drawing/2014/main" id="{776CB136-56F9-3147-9088-BDC5FAE4D4FE}"/>
              </a:ext>
            </a:extLst>
          </p:cNvPr>
          <p:cNvSpPr/>
          <p:nvPr/>
        </p:nvSpPr>
        <p:spPr>
          <a:xfrm>
            <a:off x="576262" y="1162330"/>
            <a:ext cx="11133138" cy="369332"/>
          </a:xfrm>
          <a:prstGeom prst="rect">
            <a:avLst/>
          </a:prstGeom>
        </p:spPr>
        <p:txBody>
          <a:bodyPr wrap="square">
            <a:spAutoFit/>
          </a:bodyPr>
          <a:lstStyle/>
          <a:p>
            <a:r>
              <a:rPr lang="es-ES" b="1" dirty="0">
                <a:solidFill>
                  <a:schemeClr val="bg1"/>
                </a:solidFill>
                <a:latin typeface="Frutiger LT Std 55 Roman" panose="020B0602020204020204" pitchFamily="34" charset="0"/>
              </a:rPr>
              <a:t>Ahora nos toca escalar las variables numéricas</a:t>
            </a:r>
          </a:p>
        </p:txBody>
      </p:sp>
      <p:sp>
        <p:nvSpPr>
          <p:cNvPr id="23" name="Rectángulo 22">
            <a:extLst>
              <a:ext uri="{FF2B5EF4-FFF2-40B4-BE49-F238E27FC236}">
                <a16:creationId xmlns:a16="http://schemas.microsoft.com/office/drawing/2014/main" id="{F53BA586-E6CA-F34D-890B-4478BEC3D56D}"/>
              </a:ext>
            </a:extLst>
          </p:cNvPr>
          <p:cNvSpPr/>
          <p:nvPr/>
        </p:nvSpPr>
        <p:spPr>
          <a:xfrm>
            <a:off x="576261" y="1676432"/>
            <a:ext cx="11133137" cy="1200329"/>
          </a:xfrm>
          <a:prstGeom prst="rect">
            <a:avLst/>
          </a:prstGeom>
        </p:spPr>
        <p:txBody>
          <a:bodyPr wrap="square">
            <a:spAutoFit/>
          </a:bodyPr>
          <a:lstStyle/>
          <a:p>
            <a:pPr algn="just"/>
            <a:r>
              <a:rPr lang="es-ES" dirty="0">
                <a:solidFill>
                  <a:schemeClr val="bg1"/>
                </a:solidFill>
                <a:latin typeface="Frutiger LT Std 55 Roman" panose="020B0602020204020204" pitchFamily="34" charset="0"/>
              </a:rPr>
              <a:t>Para ello vamos a utilizar un escalado estandarizado, como el que nos ofrece Sklearn, con su función </a:t>
            </a:r>
            <a:r>
              <a:rPr lang="es-ES" b="1" dirty="0">
                <a:solidFill>
                  <a:schemeClr val="bg1"/>
                </a:solidFill>
                <a:latin typeface="Frutiger LT Std 55 Roman" panose="020B0602020204020204" pitchFamily="34" charset="0"/>
              </a:rPr>
              <a:t>StandarScaler</a:t>
            </a:r>
            <a:r>
              <a:rPr lang="es-ES" dirty="0">
                <a:solidFill>
                  <a:schemeClr val="bg1"/>
                </a:solidFill>
                <a:latin typeface="Frutiger LT Std 55 Roman" panose="020B0602020204020204" pitchFamily="34" charset="0"/>
              </a:rPr>
              <a:t>. Esta será la manera más justa de tratar las diferentes variables para después poderlas comparar, ya que no cambiarán la forma de los datos. Y por otro lado también será mas fácil, para el procesamiento de la mayoría de algoritmos de Machine Learning, haberlos escaldo de esta manera.</a:t>
            </a:r>
          </a:p>
        </p:txBody>
      </p:sp>
      <p:sp>
        <p:nvSpPr>
          <p:cNvPr id="11" name="Título 1">
            <a:extLst>
              <a:ext uri="{FF2B5EF4-FFF2-40B4-BE49-F238E27FC236}">
                <a16:creationId xmlns:a16="http://schemas.microsoft.com/office/drawing/2014/main" id="{F2EE5129-FFAB-9D49-915A-15ECBF44D9A5}"/>
              </a:ext>
            </a:extLst>
          </p:cNvPr>
          <p:cNvSpPr txBox="1">
            <a:spLocks/>
          </p:cNvSpPr>
          <p:nvPr/>
        </p:nvSpPr>
        <p:spPr>
          <a:xfrm>
            <a:off x="1799242" y="3716630"/>
            <a:ext cx="7796682" cy="4253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2800" b="1" dirty="0">
                <a:solidFill>
                  <a:schemeClr val="bg1"/>
                </a:solidFill>
                <a:effectLst>
                  <a:glow rad="63500">
                    <a:schemeClr val="tx1">
                      <a:alpha val="40000"/>
                    </a:schemeClr>
                  </a:glow>
                </a:effectLst>
                <a:latin typeface="ITC Avant Garde Std Md" panose="020B0602020202020204" pitchFamily="34" charset="0"/>
              </a:rPr>
              <a:t>Después de todo el procesamiento</a:t>
            </a:r>
            <a:endParaRPr lang="es-ES" sz="2800" b="1" dirty="0">
              <a:latin typeface="ITC Avant Garde Std Md" panose="020B0602020202020204" pitchFamily="34" charset="0"/>
            </a:endParaRPr>
          </a:p>
        </p:txBody>
      </p:sp>
      <p:sp>
        <p:nvSpPr>
          <p:cNvPr id="13" name="Título 1">
            <a:extLst>
              <a:ext uri="{FF2B5EF4-FFF2-40B4-BE49-F238E27FC236}">
                <a16:creationId xmlns:a16="http://schemas.microsoft.com/office/drawing/2014/main" id="{8EA37AF0-694D-1644-B83C-237210FB5336}"/>
              </a:ext>
            </a:extLst>
          </p:cNvPr>
          <p:cNvSpPr txBox="1">
            <a:spLocks/>
          </p:cNvSpPr>
          <p:nvPr/>
        </p:nvSpPr>
        <p:spPr>
          <a:xfrm>
            <a:off x="985838" y="4783559"/>
            <a:ext cx="2924176" cy="932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2000" b="1" dirty="0">
                <a:solidFill>
                  <a:schemeClr val="bg1"/>
                </a:solidFill>
                <a:effectLst>
                  <a:glow rad="63500">
                    <a:schemeClr val="tx1">
                      <a:alpha val="40000"/>
                    </a:schemeClr>
                  </a:glow>
                </a:effectLst>
                <a:latin typeface="ITC Avant Garde Gothic Std Demi" panose="020B0602020202020204" pitchFamily="34" charset="0"/>
              </a:rPr>
              <a:t>Comenzamos </a:t>
            </a:r>
          </a:p>
          <a:p>
            <a:pPr algn="ctr">
              <a:lnSpc>
                <a:spcPct val="100000"/>
              </a:lnSpc>
            </a:pPr>
            <a:r>
              <a:rPr lang="es-ES" sz="2000" b="1" dirty="0">
                <a:solidFill>
                  <a:schemeClr val="bg1"/>
                </a:solidFill>
                <a:effectLst>
                  <a:glow rad="63500">
                    <a:schemeClr val="tx1">
                      <a:alpha val="40000"/>
                    </a:schemeClr>
                  </a:glow>
                </a:effectLst>
                <a:latin typeface="ITC Avant Garde Gothic Std Demi" panose="020B0602020202020204" pitchFamily="34" charset="0"/>
              </a:rPr>
              <a:t>con 12 variables con valores nulos</a:t>
            </a:r>
            <a:endParaRPr lang="es-ES" sz="2000" dirty="0"/>
          </a:p>
        </p:txBody>
      </p:sp>
      <p:sp>
        <p:nvSpPr>
          <p:cNvPr id="6" name="Flecha a la derecha con bandas 5">
            <a:extLst>
              <a:ext uri="{FF2B5EF4-FFF2-40B4-BE49-F238E27FC236}">
                <a16:creationId xmlns:a16="http://schemas.microsoft.com/office/drawing/2014/main" id="{25DC86E1-A54C-E44A-909D-68860C29A775}"/>
              </a:ext>
            </a:extLst>
          </p:cNvPr>
          <p:cNvSpPr/>
          <p:nvPr/>
        </p:nvSpPr>
        <p:spPr>
          <a:xfrm>
            <a:off x="4235496" y="5104976"/>
            <a:ext cx="2924175" cy="289731"/>
          </a:xfrm>
          <a:prstGeom prst="stripedRightArrow">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sp>
        <p:nvSpPr>
          <p:cNvPr id="14" name="Título 1">
            <a:extLst>
              <a:ext uri="{FF2B5EF4-FFF2-40B4-BE49-F238E27FC236}">
                <a16:creationId xmlns:a16="http://schemas.microsoft.com/office/drawing/2014/main" id="{75704C9F-B215-A548-B2BE-2C54CCA4AF6D}"/>
              </a:ext>
            </a:extLst>
          </p:cNvPr>
          <p:cNvSpPr txBox="1">
            <a:spLocks/>
          </p:cNvSpPr>
          <p:nvPr/>
        </p:nvSpPr>
        <p:spPr>
          <a:xfrm>
            <a:off x="7492163" y="4656963"/>
            <a:ext cx="2924176" cy="10387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2000" b="1" dirty="0">
                <a:solidFill>
                  <a:schemeClr val="bg1"/>
                </a:solidFill>
                <a:effectLst>
                  <a:glow rad="63500">
                    <a:schemeClr val="tx1">
                      <a:alpha val="40000"/>
                    </a:schemeClr>
                  </a:glow>
                </a:effectLst>
                <a:latin typeface="ITC Avant Garde Gothic Std Demi" panose="020B0602020202020204" pitchFamily="34" charset="0"/>
              </a:rPr>
              <a:t>Terminamos con 14 variables limpias y con los valores faltantes rellenos</a:t>
            </a:r>
            <a:endParaRPr lang="es-ES" sz="2000" dirty="0"/>
          </a:p>
        </p:txBody>
      </p:sp>
    </p:spTree>
    <p:extLst>
      <p:ext uri="{BB962C8B-B14F-4D97-AF65-F5344CB8AC3E}">
        <p14:creationId xmlns:p14="http://schemas.microsoft.com/office/powerpoint/2010/main" val="2315625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196F7133-6844-C246-BD38-EC0DDD21D72C}"/>
              </a:ext>
            </a:extLst>
          </p:cNvPr>
          <p:cNvPicPr>
            <a:picLocks noChangeAspect="1"/>
          </p:cNvPicPr>
          <p:nvPr/>
        </p:nvPicPr>
        <p:blipFill>
          <a:blip r:embed="rId3"/>
          <a:stretch>
            <a:fillRect/>
          </a:stretch>
        </p:blipFill>
        <p:spPr>
          <a:xfrm>
            <a:off x="0" y="0"/>
            <a:ext cx="12192000" cy="6858000"/>
          </a:xfrm>
          <a:prstGeom prst="rect">
            <a:avLst/>
          </a:prstGeom>
        </p:spPr>
      </p:pic>
      <p:sp>
        <p:nvSpPr>
          <p:cNvPr id="12" name="Rectángulo 11">
            <a:extLst>
              <a:ext uri="{FF2B5EF4-FFF2-40B4-BE49-F238E27FC236}">
                <a16:creationId xmlns:a16="http://schemas.microsoft.com/office/drawing/2014/main" id="{1A3C67FA-235A-FE45-8837-C74B52A807AA}"/>
              </a:ext>
            </a:extLst>
          </p:cNvPr>
          <p:cNvSpPr/>
          <p:nvPr/>
        </p:nvSpPr>
        <p:spPr>
          <a:xfrm>
            <a:off x="0" y="0"/>
            <a:ext cx="12192000" cy="6858000"/>
          </a:xfrm>
          <a:prstGeom prst="rect">
            <a:avLst/>
          </a:prstGeom>
          <a:solidFill>
            <a:schemeClr val="tx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Título 1">
            <a:extLst>
              <a:ext uri="{FF2B5EF4-FFF2-40B4-BE49-F238E27FC236}">
                <a16:creationId xmlns:a16="http://schemas.microsoft.com/office/drawing/2014/main" id="{5A324FEC-0847-B949-A859-C8960478DE7D}"/>
              </a:ext>
            </a:extLst>
          </p:cNvPr>
          <p:cNvSpPr>
            <a:spLocks noGrp="1"/>
          </p:cNvSpPr>
          <p:nvPr>
            <p:ph type="title"/>
          </p:nvPr>
        </p:nvSpPr>
        <p:spPr>
          <a:xfrm>
            <a:off x="838199" y="285517"/>
            <a:ext cx="10515600" cy="627410"/>
          </a:xfrm>
        </p:spPr>
        <p:txBody>
          <a:bodyPr>
            <a:noAutofit/>
          </a:bodyPr>
          <a:lstStyle/>
          <a:p>
            <a:pPr algn="ctr"/>
            <a:r>
              <a:rPr lang="es-ES" sz="3200" b="1" dirty="0">
                <a:solidFill>
                  <a:schemeClr val="bg1"/>
                </a:solidFill>
                <a:effectLst>
                  <a:glow rad="63500">
                    <a:schemeClr val="tx1">
                      <a:alpha val="40000"/>
                    </a:schemeClr>
                  </a:glow>
                </a:effectLst>
                <a:latin typeface="ITC Avant Garde Gothic Std Demi" panose="020B0602020202020204" pitchFamily="34" charset="0"/>
              </a:rPr>
              <a:t>CORRELACIONES CON EL TARGET DESPUÉS DEL PROCESAMIENTO</a:t>
            </a:r>
            <a:endParaRPr lang="es-ES" sz="3200" dirty="0"/>
          </a:p>
        </p:txBody>
      </p:sp>
      <mc:AlternateContent xmlns:mc="http://schemas.openxmlformats.org/markup-compatibility/2006" xmlns:p14="http://schemas.microsoft.com/office/powerpoint/2010/main">
        <mc:Choice Requires="p14">
          <p:contentPart p14:bwMode="auto" r:id="rId4">
            <p14:nvContentPartPr>
              <p14:cNvPr id="15" name="Entrada de lápiz 14">
                <a:extLst>
                  <a:ext uri="{FF2B5EF4-FFF2-40B4-BE49-F238E27FC236}">
                    <a16:creationId xmlns:a16="http://schemas.microsoft.com/office/drawing/2014/main" id="{9145FAB3-0232-0A4C-99D0-2C64C0955D48}"/>
                  </a:ext>
                </a:extLst>
              </p14:cNvPr>
              <p14:cNvContentPartPr/>
              <p14:nvPr/>
            </p14:nvContentPartPr>
            <p14:xfrm>
              <a:off x="8269160" y="4826627"/>
              <a:ext cx="397080" cy="2520"/>
            </p14:xfrm>
          </p:contentPart>
        </mc:Choice>
        <mc:Fallback xmlns="">
          <p:pic>
            <p:nvPicPr>
              <p:cNvPr id="15" name="Entrada de lápiz 14">
                <a:extLst>
                  <a:ext uri="{FF2B5EF4-FFF2-40B4-BE49-F238E27FC236}">
                    <a16:creationId xmlns:a16="http://schemas.microsoft.com/office/drawing/2014/main" id="{9145FAB3-0232-0A4C-99D0-2C64C0955D48}"/>
                  </a:ext>
                </a:extLst>
              </p:cNvPr>
              <p:cNvPicPr/>
              <p:nvPr/>
            </p:nvPicPr>
            <p:blipFill>
              <a:blip r:embed="rId6"/>
              <a:stretch>
                <a:fillRect/>
              </a:stretch>
            </p:blipFill>
            <p:spPr>
              <a:xfrm>
                <a:off x="8215520" y="4718627"/>
                <a:ext cx="504720" cy="218160"/>
              </a:xfrm>
              <a:prstGeom prst="rect">
                <a:avLst/>
              </a:prstGeom>
            </p:spPr>
          </p:pic>
        </mc:Fallback>
      </mc:AlternateContent>
      <p:pic>
        <p:nvPicPr>
          <p:cNvPr id="8" name="Imagen 7">
            <a:extLst>
              <a:ext uri="{FF2B5EF4-FFF2-40B4-BE49-F238E27FC236}">
                <a16:creationId xmlns:a16="http://schemas.microsoft.com/office/drawing/2014/main" id="{09C4A3F4-5688-8C4E-9098-58BAFAD2A879}"/>
              </a:ext>
            </a:extLst>
          </p:cNvPr>
          <p:cNvPicPr>
            <a:picLocks noChangeAspect="1"/>
          </p:cNvPicPr>
          <p:nvPr/>
        </p:nvPicPr>
        <p:blipFill>
          <a:blip r:embed="rId7"/>
          <a:stretch>
            <a:fillRect/>
          </a:stretch>
        </p:blipFill>
        <p:spPr>
          <a:xfrm>
            <a:off x="3122358" y="1130811"/>
            <a:ext cx="5947283" cy="5509305"/>
          </a:xfrm>
          <a:prstGeom prst="rect">
            <a:avLst/>
          </a:prstGeom>
        </p:spPr>
      </p:pic>
    </p:spTree>
    <p:extLst>
      <p:ext uri="{BB962C8B-B14F-4D97-AF65-F5344CB8AC3E}">
        <p14:creationId xmlns:p14="http://schemas.microsoft.com/office/powerpoint/2010/main" val="2803965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196F7133-6844-C246-BD38-EC0DDD21D72C}"/>
              </a:ext>
            </a:extLst>
          </p:cNvPr>
          <p:cNvPicPr>
            <a:picLocks noChangeAspect="1"/>
          </p:cNvPicPr>
          <p:nvPr/>
        </p:nvPicPr>
        <p:blipFill>
          <a:blip r:embed="rId3"/>
          <a:stretch>
            <a:fillRect/>
          </a:stretch>
        </p:blipFill>
        <p:spPr>
          <a:xfrm>
            <a:off x="0" y="0"/>
            <a:ext cx="12192000" cy="6858000"/>
          </a:xfrm>
          <a:prstGeom prst="rect">
            <a:avLst/>
          </a:prstGeom>
        </p:spPr>
      </p:pic>
      <p:sp>
        <p:nvSpPr>
          <p:cNvPr id="12" name="Rectángulo 11">
            <a:extLst>
              <a:ext uri="{FF2B5EF4-FFF2-40B4-BE49-F238E27FC236}">
                <a16:creationId xmlns:a16="http://schemas.microsoft.com/office/drawing/2014/main" id="{1A3C67FA-235A-FE45-8837-C74B52A807AA}"/>
              </a:ext>
            </a:extLst>
          </p:cNvPr>
          <p:cNvSpPr/>
          <p:nvPr/>
        </p:nvSpPr>
        <p:spPr>
          <a:xfrm>
            <a:off x="0" y="0"/>
            <a:ext cx="12192000" cy="6858000"/>
          </a:xfrm>
          <a:prstGeom prst="rect">
            <a:avLst/>
          </a:prstGeom>
          <a:solidFill>
            <a:schemeClr val="tx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Título 1">
            <a:extLst>
              <a:ext uri="{FF2B5EF4-FFF2-40B4-BE49-F238E27FC236}">
                <a16:creationId xmlns:a16="http://schemas.microsoft.com/office/drawing/2014/main" id="{5A324FEC-0847-B949-A859-C8960478DE7D}"/>
              </a:ext>
            </a:extLst>
          </p:cNvPr>
          <p:cNvSpPr>
            <a:spLocks noGrp="1"/>
          </p:cNvSpPr>
          <p:nvPr>
            <p:ph type="title"/>
          </p:nvPr>
        </p:nvSpPr>
        <p:spPr>
          <a:xfrm>
            <a:off x="838199" y="285517"/>
            <a:ext cx="10515600" cy="627410"/>
          </a:xfrm>
        </p:spPr>
        <p:txBody>
          <a:bodyPr>
            <a:noAutofit/>
          </a:bodyPr>
          <a:lstStyle/>
          <a:p>
            <a:pPr algn="ctr"/>
            <a:r>
              <a:rPr lang="es-ES" sz="3200" b="1" dirty="0">
                <a:solidFill>
                  <a:schemeClr val="bg1"/>
                </a:solidFill>
                <a:effectLst>
                  <a:glow rad="63500">
                    <a:schemeClr val="tx1">
                      <a:alpha val="40000"/>
                    </a:schemeClr>
                  </a:glow>
                </a:effectLst>
                <a:latin typeface="ITC Avant Garde Gothic Std Demi" panose="020B0602020202020204" pitchFamily="34" charset="0"/>
              </a:rPr>
              <a:t>CORRELACIONES DEL CONJUNTO DE DATOS PROCESADOS</a:t>
            </a:r>
            <a:endParaRPr lang="es-ES" sz="3200" dirty="0"/>
          </a:p>
        </p:txBody>
      </p:sp>
      <mc:AlternateContent xmlns:mc="http://schemas.openxmlformats.org/markup-compatibility/2006" xmlns:p14="http://schemas.microsoft.com/office/powerpoint/2010/main">
        <mc:Choice Requires="p14">
          <p:contentPart p14:bwMode="auto" r:id="rId4">
            <p14:nvContentPartPr>
              <p14:cNvPr id="15" name="Entrada de lápiz 14">
                <a:extLst>
                  <a:ext uri="{FF2B5EF4-FFF2-40B4-BE49-F238E27FC236}">
                    <a16:creationId xmlns:a16="http://schemas.microsoft.com/office/drawing/2014/main" id="{9145FAB3-0232-0A4C-99D0-2C64C0955D48}"/>
                  </a:ext>
                </a:extLst>
              </p14:cNvPr>
              <p14:cNvContentPartPr/>
              <p14:nvPr/>
            </p14:nvContentPartPr>
            <p14:xfrm>
              <a:off x="8269160" y="4826627"/>
              <a:ext cx="397080" cy="2520"/>
            </p14:xfrm>
          </p:contentPart>
        </mc:Choice>
        <mc:Fallback xmlns="">
          <p:pic>
            <p:nvPicPr>
              <p:cNvPr id="15" name="Entrada de lápiz 14">
                <a:extLst>
                  <a:ext uri="{FF2B5EF4-FFF2-40B4-BE49-F238E27FC236}">
                    <a16:creationId xmlns:a16="http://schemas.microsoft.com/office/drawing/2014/main" id="{9145FAB3-0232-0A4C-99D0-2C64C0955D48}"/>
                  </a:ext>
                </a:extLst>
              </p:cNvPr>
              <p:cNvPicPr/>
              <p:nvPr/>
            </p:nvPicPr>
            <p:blipFill>
              <a:blip r:embed="rId6"/>
              <a:stretch>
                <a:fillRect/>
              </a:stretch>
            </p:blipFill>
            <p:spPr>
              <a:xfrm>
                <a:off x="8215520" y="4718627"/>
                <a:ext cx="504720" cy="218160"/>
              </a:xfrm>
              <a:prstGeom prst="rect">
                <a:avLst/>
              </a:prstGeom>
            </p:spPr>
          </p:pic>
        </mc:Fallback>
      </mc:AlternateContent>
      <p:pic>
        <p:nvPicPr>
          <p:cNvPr id="3" name="Imagen 2">
            <a:extLst>
              <a:ext uri="{FF2B5EF4-FFF2-40B4-BE49-F238E27FC236}">
                <a16:creationId xmlns:a16="http://schemas.microsoft.com/office/drawing/2014/main" id="{A7A3722A-E2F5-584F-8F5C-98D294D9A41D}"/>
              </a:ext>
            </a:extLst>
          </p:cNvPr>
          <p:cNvPicPr>
            <a:picLocks noChangeAspect="1"/>
          </p:cNvPicPr>
          <p:nvPr/>
        </p:nvPicPr>
        <p:blipFill>
          <a:blip r:embed="rId7"/>
          <a:stretch>
            <a:fillRect/>
          </a:stretch>
        </p:blipFill>
        <p:spPr>
          <a:xfrm>
            <a:off x="838198" y="1198444"/>
            <a:ext cx="10415781" cy="5551941"/>
          </a:xfrm>
          <a:prstGeom prst="rect">
            <a:avLst/>
          </a:prstGeom>
        </p:spPr>
      </p:pic>
    </p:spTree>
    <p:extLst>
      <p:ext uri="{BB962C8B-B14F-4D97-AF65-F5344CB8AC3E}">
        <p14:creationId xmlns:p14="http://schemas.microsoft.com/office/powerpoint/2010/main" val="2439390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0D3050-5C50-0E43-87F0-94C0950A1D12}"/>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ángulo 5">
            <a:extLst>
              <a:ext uri="{FF2B5EF4-FFF2-40B4-BE49-F238E27FC236}">
                <a16:creationId xmlns:a16="http://schemas.microsoft.com/office/drawing/2014/main" id="{56BBAA39-594B-C745-8F0C-57EC4124C022}"/>
              </a:ext>
            </a:extLst>
          </p:cNvPr>
          <p:cNvSpPr/>
          <p:nvPr/>
        </p:nvSpPr>
        <p:spPr>
          <a:xfrm>
            <a:off x="1994693" y="2367171"/>
            <a:ext cx="8202613" cy="2123658"/>
          </a:xfrm>
          <a:prstGeom prst="rect">
            <a:avLst/>
          </a:prstGeom>
        </p:spPr>
        <p:txBody>
          <a:bodyPr wrap="square">
            <a:spAutoFit/>
          </a:bodyPr>
          <a:lstStyle/>
          <a:p>
            <a:pPr algn="ctr"/>
            <a:r>
              <a:rPr lang="es-ES" sz="6600" b="1" dirty="0">
                <a:solidFill>
                  <a:schemeClr val="bg1"/>
                </a:solidFill>
                <a:effectLst>
                  <a:glow rad="304800">
                    <a:schemeClr val="tx1">
                      <a:alpha val="85000"/>
                    </a:schemeClr>
                  </a:glow>
                </a:effectLst>
                <a:latin typeface="ITC Avant Garde Gothic Std Demi" panose="020B0602020202020204" pitchFamily="34" charset="0"/>
              </a:rPr>
              <a:t>Modelos de</a:t>
            </a:r>
          </a:p>
          <a:p>
            <a:pPr algn="ctr"/>
            <a:r>
              <a:rPr lang="es-ES" sz="6600" b="1" dirty="0">
                <a:solidFill>
                  <a:schemeClr val="bg1"/>
                </a:solidFill>
                <a:effectLst>
                  <a:glow rad="304800">
                    <a:schemeClr val="tx1">
                      <a:alpha val="85000"/>
                    </a:schemeClr>
                  </a:glow>
                </a:effectLst>
                <a:latin typeface="ITC Avant Garde Gothic Std Demi" panose="020B0602020202020204" pitchFamily="34" charset="0"/>
              </a:rPr>
              <a:t>Machine Learning</a:t>
            </a:r>
          </a:p>
        </p:txBody>
      </p:sp>
    </p:spTree>
    <p:extLst>
      <p:ext uri="{BB962C8B-B14F-4D97-AF65-F5344CB8AC3E}">
        <p14:creationId xmlns:p14="http://schemas.microsoft.com/office/powerpoint/2010/main" val="2239983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0D3050-5C50-0E43-87F0-94C0950A1D12}"/>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ángulo 3">
            <a:extLst>
              <a:ext uri="{FF2B5EF4-FFF2-40B4-BE49-F238E27FC236}">
                <a16:creationId xmlns:a16="http://schemas.microsoft.com/office/drawing/2014/main" id="{86E13B1C-7346-2641-BBF5-01E6AD0E207C}"/>
              </a:ext>
            </a:extLst>
          </p:cNvPr>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Título 1">
            <a:extLst>
              <a:ext uri="{FF2B5EF4-FFF2-40B4-BE49-F238E27FC236}">
                <a16:creationId xmlns:a16="http://schemas.microsoft.com/office/drawing/2014/main" id="{BC00839F-42C4-9749-AF01-AE2487B3B53D}"/>
              </a:ext>
            </a:extLst>
          </p:cNvPr>
          <p:cNvSpPr>
            <a:spLocks noGrp="1"/>
          </p:cNvSpPr>
          <p:nvPr>
            <p:ph type="title"/>
          </p:nvPr>
        </p:nvSpPr>
        <p:spPr>
          <a:xfrm>
            <a:off x="398842" y="361022"/>
            <a:ext cx="10515600" cy="580674"/>
          </a:xfrm>
        </p:spPr>
        <p:txBody>
          <a:bodyPr>
            <a:noAutofit/>
          </a:bodyPr>
          <a:lstStyle/>
          <a:p>
            <a:r>
              <a:rPr lang="es-ES" sz="3200" b="1" dirty="0">
                <a:solidFill>
                  <a:schemeClr val="bg1"/>
                </a:solidFill>
                <a:latin typeface="ITC Avant Garde Gothic Std Medi" panose="020B0602020202020204" pitchFamily="34" charset="0"/>
              </a:rPr>
              <a:t>MODELOS DE MACHINE LEARNING</a:t>
            </a:r>
          </a:p>
        </p:txBody>
      </p:sp>
      <p:sp>
        <p:nvSpPr>
          <p:cNvPr id="2" name="Rectángulo 1">
            <a:extLst>
              <a:ext uri="{FF2B5EF4-FFF2-40B4-BE49-F238E27FC236}">
                <a16:creationId xmlns:a16="http://schemas.microsoft.com/office/drawing/2014/main" id="{C73152EA-4F76-0C41-A135-A4FAD95A9F3C}"/>
              </a:ext>
            </a:extLst>
          </p:cNvPr>
          <p:cNvSpPr/>
          <p:nvPr/>
        </p:nvSpPr>
        <p:spPr>
          <a:xfrm>
            <a:off x="509517" y="1535090"/>
            <a:ext cx="3543868" cy="2935675"/>
          </a:xfrm>
          <a:prstGeom prst="rect">
            <a:avLst/>
          </a:prstGeom>
        </p:spPr>
        <p:txBody>
          <a:bodyPr wrap="square">
            <a:spAutoFit/>
          </a:bodyPr>
          <a:lstStyle/>
          <a:p>
            <a:pPr>
              <a:lnSpc>
                <a:spcPct val="106000"/>
              </a:lnSpc>
              <a:spcAft>
                <a:spcPts val="800"/>
              </a:spcAft>
            </a:pPr>
            <a:r>
              <a:rPr lang="es-ES" sz="24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1. Decision Tree.</a:t>
            </a:r>
          </a:p>
          <a:p>
            <a:pPr>
              <a:lnSpc>
                <a:spcPct val="106000"/>
              </a:lnSpc>
              <a:spcAft>
                <a:spcPts val="800"/>
              </a:spcAft>
            </a:pPr>
            <a:r>
              <a:rPr lang="es-ES" sz="24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2. Random Forest. </a:t>
            </a:r>
          </a:p>
          <a:p>
            <a:pPr>
              <a:lnSpc>
                <a:spcPct val="106000"/>
              </a:lnSpc>
              <a:spcAft>
                <a:spcPts val="800"/>
              </a:spcAft>
            </a:pPr>
            <a:r>
              <a:rPr lang="es-ES" sz="24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3. Gradient Boost.  </a:t>
            </a:r>
          </a:p>
          <a:p>
            <a:pPr>
              <a:lnSpc>
                <a:spcPct val="106000"/>
              </a:lnSpc>
              <a:spcAft>
                <a:spcPts val="800"/>
              </a:spcAft>
            </a:pPr>
            <a:r>
              <a:rPr lang="es-ES" sz="24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4. Logistic Regression. </a:t>
            </a:r>
          </a:p>
          <a:p>
            <a:pPr>
              <a:lnSpc>
                <a:spcPct val="106000"/>
              </a:lnSpc>
              <a:spcAft>
                <a:spcPts val="800"/>
              </a:spcAft>
            </a:pPr>
            <a:r>
              <a:rPr lang="es-ES" sz="24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5. Ensemble.</a:t>
            </a:r>
          </a:p>
          <a:p>
            <a:pPr>
              <a:lnSpc>
                <a:spcPct val="106000"/>
              </a:lnSpc>
              <a:spcAft>
                <a:spcPts val="800"/>
              </a:spcAft>
            </a:pPr>
            <a:r>
              <a:rPr lang="es-ES" sz="24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6. SVM.</a:t>
            </a:r>
          </a:p>
        </p:txBody>
      </p:sp>
      <p:sp>
        <p:nvSpPr>
          <p:cNvPr id="7" name="Flecha doblada hacia arriba 6">
            <a:extLst>
              <a:ext uri="{FF2B5EF4-FFF2-40B4-BE49-F238E27FC236}">
                <a16:creationId xmlns:a16="http://schemas.microsoft.com/office/drawing/2014/main" id="{EE851455-F398-C34E-9D27-1EAAAA477420}"/>
              </a:ext>
            </a:extLst>
          </p:cNvPr>
          <p:cNvSpPr/>
          <p:nvPr/>
        </p:nvSpPr>
        <p:spPr>
          <a:xfrm rot="5400000">
            <a:off x="3446873" y="2500664"/>
            <a:ext cx="729174" cy="5260565"/>
          </a:xfrm>
          <a:prstGeom prst="bentUpArrow">
            <a:avLst>
              <a:gd name="adj1" fmla="val 25000"/>
              <a:gd name="adj2" fmla="val 23387"/>
              <a:gd name="adj3" fmla="val 250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solidFill>
                <a:schemeClr val="bg1"/>
              </a:solidFill>
            </a:endParaRPr>
          </a:p>
        </p:txBody>
      </p:sp>
      <p:sp>
        <p:nvSpPr>
          <p:cNvPr id="8" name="Rectángulo 7">
            <a:extLst>
              <a:ext uri="{FF2B5EF4-FFF2-40B4-BE49-F238E27FC236}">
                <a16:creationId xmlns:a16="http://schemas.microsoft.com/office/drawing/2014/main" id="{9000ED98-5D68-8B44-8FE9-D4CA289CE007}"/>
              </a:ext>
            </a:extLst>
          </p:cNvPr>
          <p:cNvSpPr/>
          <p:nvPr/>
        </p:nvSpPr>
        <p:spPr>
          <a:xfrm>
            <a:off x="2281451" y="5649068"/>
            <a:ext cx="2791616" cy="465127"/>
          </a:xfrm>
          <a:prstGeom prst="rect">
            <a:avLst/>
          </a:prstGeom>
        </p:spPr>
        <p:txBody>
          <a:bodyPr wrap="square">
            <a:spAutoFit/>
          </a:bodyPr>
          <a:lstStyle/>
          <a:p>
            <a:pPr>
              <a:lnSpc>
                <a:spcPct val="106000"/>
              </a:lnSpc>
              <a:spcAft>
                <a:spcPts val="800"/>
              </a:spcAft>
            </a:pPr>
            <a:r>
              <a:rPr lang="es-ES" sz="24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Mejores modelos</a:t>
            </a:r>
          </a:p>
        </p:txBody>
      </p:sp>
      <p:sp>
        <p:nvSpPr>
          <p:cNvPr id="9" name="Rectángulo 8">
            <a:extLst>
              <a:ext uri="{FF2B5EF4-FFF2-40B4-BE49-F238E27FC236}">
                <a16:creationId xmlns:a16="http://schemas.microsoft.com/office/drawing/2014/main" id="{C9C2C755-EBA2-7046-B27F-8092B2E362C8}"/>
              </a:ext>
            </a:extLst>
          </p:cNvPr>
          <p:cNvSpPr/>
          <p:nvPr/>
        </p:nvSpPr>
        <p:spPr>
          <a:xfrm>
            <a:off x="7898195" y="1327763"/>
            <a:ext cx="3134950" cy="527196"/>
          </a:xfrm>
          <a:prstGeom prst="rect">
            <a:avLst/>
          </a:prstGeom>
        </p:spPr>
        <p:txBody>
          <a:bodyPr wrap="square">
            <a:spAutoFit/>
          </a:bodyPr>
          <a:lstStyle/>
          <a:p>
            <a:pPr algn="ctr">
              <a:lnSpc>
                <a:spcPct val="106000"/>
              </a:lnSpc>
              <a:spcAft>
                <a:spcPts val="800"/>
              </a:spcAft>
            </a:pPr>
            <a:r>
              <a:rPr lang="es-ES" sz="28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Gradient Boost</a:t>
            </a:r>
          </a:p>
        </p:txBody>
      </p:sp>
      <p:sp>
        <p:nvSpPr>
          <p:cNvPr id="10" name="Rectángulo 9">
            <a:extLst>
              <a:ext uri="{FF2B5EF4-FFF2-40B4-BE49-F238E27FC236}">
                <a16:creationId xmlns:a16="http://schemas.microsoft.com/office/drawing/2014/main" id="{5778C6BD-EBD7-344B-8DE3-1BA7E2C962E7}"/>
              </a:ext>
            </a:extLst>
          </p:cNvPr>
          <p:cNvSpPr/>
          <p:nvPr/>
        </p:nvSpPr>
        <p:spPr>
          <a:xfrm>
            <a:off x="8535995" y="1914009"/>
            <a:ext cx="1859351" cy="649665"/>
          </a:xfrm>
          <a:prstGeom prst="rect">
            <a:avLst/>
          </a:prstGeom>
        </p:spPr>
        <p:txBody>
          <a:bodyPr wrap="square">
            <a:spAutoFit/>
          </a:bodyPr>
          <a:lstStyle/>
          <a:p>
            <a:pPr algn="ctr">
              <a:lnSpc>
                <a:spcPct val="106000"/>
              </a:lnSpc>
              <a:spcAft>
                <a:spcPts val="800"/>
              </a:spcAft>
            </a:pPr>
            <a:r>
              <a:rPr lang="es-ES" sz="3600" b="1" dirty="0">
                <a:solidFill>
                  <a:schemeClr val="bg1"/>
                </a:solidFill>
                <a:latin typeface="ITC Avant Garde Gothic Std Demi" panose="020B0602020202020204" pitchFamily="34" charset="0"/>
                <a:ea typeface="Calibri" panose="020F0502020204030204" pitchFamily="34" charset="0"/>
                <a:cs typeface="Times New Roman" panose="02020603050405020304" pitchFamily="18" charset="0"/>
              </a:rPr>
              <a:t>75,35%</a:t>
            </a:r>
          </a:p>
        </p:txBody>
      </p:sp>
      <p:sp>
        <p:nvSpPr>
          <p:cNvPr id="11" name="Rectángulo 10">
            <a:extLst>
              <a:ext uri="{FF2B5EF4-FFF2-40B4-BE49-F238E27FC236}">
                <a16:creationId xmlns:a16="http://schemas.microsoft.com/office/drawing/2014/main" id="{D380D3C2-39E4-FC4A-B5CC-F1570BBF1833}"/>
              </a:ext>
            </a:extLst>
          </p:cNvPr>
          <p:cNvSpPr/>
          <p:nvPr/>
        </p:nvSpPr>
        <p:spPr>
          <a:xfrm>
            <a:off x="8626334" y="2563674"/>
            <a:ext cx="1678671" cy="729174"/>
          </a:xfrm>
          <a:prstGeom prst="rect">
            <a:avLst/>
          </a:prstGeom>
        </p:spPr>
        <p:txBody>
          <a:bodyPr wrap="square">
            <a:spAutoFit/>
          </a:bodyPr>
          <a:lstStyle/>
          <a:p>
            <a:pPr algn="ctr">
              <a:lnSpc>
                <a:spcPct val="106000"/>
              </a:lnSpc>
              <a:spcAft>
                <a:spcPts val="800"/>
              </a:spcAft>
            </a:pPr>
            <a:r>
              <a:rPr lang="es-ES" sz="20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Precisión del Modelo</a:t>
            </a:r>
          </a:p>
        </p:txBody>
      </p:sp>
      <p:sp>
        <p:nvSpPr>
          <p:cNvPr id="13" name="Rectángulo 12">
            <a:extLst>
              <a:ext uri="{FF2B5EF4-FFF2-40B4-BE49-F238E27FC236}">
                <a16:creationId xmlns:a16="http://schemas.microsoft.com/office/drawing/2014/main" id="{0AF7EC24-16B8-F245-85A1-1F231F0FE1E2}"/>
              </a:ext>
            </a:extLst>
          </p:cNvPr>
          <p:cNvSpPr/>
          <p:nvPr/>
        </p:nvSpPr>
        <p:spPr>
          <a:xfrm>
            <a:off x="8016175" y="3864418"/>
            <a:ext cx="3134950" cy="527196"/>
          </a:xfrm>
          <a:prstGeom prst="rect">
            <a:avLst/>
          </a:prstGeom>
        </p:spPr>
        <p:txBody>
          <a:bodyPr wrap="square">
            <a:spAutoFit/>
          </a:bodyPr>
          <a:lstStyle/>
          <a:p>
            <a:pPr algn="ctr">
              <a:lnSpc>
                <a:spcPct val="106000"/>
              </a:lnSpc>
              <a:spcAft>
                <a:spcPts val="800"/>
              </a:spcAft>
            </a:pPr>
            <a:r>
              <a:rPr lang="es-ES" sz="28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Random Forest</a:t>
            </a:r>
          </a:p>
        </p:txBody>
      </p:sp>
      <p:sp>
        <p:nvSpPr>
          <p:cNvPr id="14" name="Rectángulo 13">
            <a:extLst>
              <a:ext uri="{FF2B5EF4-FFF2-40B4-BE49-F238E27FC236}">
                <a16:creationId xmlns:a16="http://schemas.microsoft.com/office/drawing/2014/main" id="{9EED32CF-F7BB-A246-8B03-48D1F17B3617}"/>
              </a:ext>
            </a:extLst>
          </p:cNvPr>
          <p:cNvSpPr/>
          <p:nvPr/>
        </p:nvSpPr>
        <p:spPr>
          <a:xfrm>
            <a:off x="8653974" y="4481281"/>
            <a:ext cx="1859351" cy="649665"/>
          </a:xfrm>
          <a:prstGeom prst="rect">
            <a:avLst/>
          </a:prstGeom>
        </p:spPr>
        <p:txBody>
          <a:bodyPr wrap="square">
            <a:spAutoFit/>
          </a:bodyPr>
          <a:lstStyle/>
          <a:p>
            <a:pPr algn="ctr">
              <a:lnSpc>
                <a:spcPct val="106000"/>
              </a:lnSpc>
              <a:spcAft>
                <a:spcPts val="800"/>
              </a:spcAft>
            </a:pPr>
            <a:r>
              <a:rPr lang="es-ES" sz="3600" b="1" dirty="0">
                <a:solidFill>
                  <a:schemeClr val="bg1"/>
                </a:solidFill>
                <a:latin typeface="ITC Avant Garde Gothic Std Demi" panose="020B0602020202020204" pitchFamily="34" charset="0"/>
                <a:ea typeface="Calibri" panose="020F0502020204030204" pitchFamily="34" charset="0"/>
                <a:cs typeface="Times New Roman" panose="02020603050405020304" pitchFamily="18" charset="0"/>
              </a:rPr>
              <a:t>74,81%</a:t>
            </a:r>
          </a:p>
        </p:txBody>
      </p:sp>
      <p:sp>
        <p:nvSpPr>
          <p:cNvPr id="15" name="Rectángulo 14">
            <a:extLst>
              <a:ext uri="{FF2B5EF4-FFF2-40B4-BE49-F238E27FC236}">
                <a16:creationId xmlns:a16="http://schemas.microsoft.com/office/drawing/2014/main" id="{89156F94-D4BF-8F4B-9102-0DCF269F8089}"/>
              </a:ext>
            </a:extLst>
          </p:cNvPr>
          <p:cNvSpPr/>
          <p:nvPr/>
        </p:nvSpPr>
        <p:spPr>
          <a:xfrm>
            <a:off x="8744313" y="5119413"/>
            <a:ext cx="1678671" cy="729174"/>
          </a:xfrm>
          <a:prstGeom prst="rect">
            <a:avLst/>
          </a:prstGeom>
        </p:spPr>
        <p:txBody>
          <a:bodyPr wrap="square">
            <a:spAutoFit/>
          </a:bodyPr>
          <a:lstStyle/>
          <a:p>
            <a:pPr algn="ctr">
              <a:lnSpc>
                <a:spcPct val="106000"/>
              </a:lnSpc>
              <a:spcAft>
                <a:spcPts val="800"/>
              </a:spcAft>
            </a:pPr>
            <a:r>
              <a:rPr lang="es-ES" sz="20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Precisión del Modelo</a:t>
            </a:r>
          </a:p>
        </p:txBody>
      </p:sp>
    </p:spTree>
    <p:extLst>
      <p:ext uri="{BB962C8B-B14F-4D97-AF65-F5344CB8AC3E}">
        <p14:creationId xmlns:p14="http://schemas.microsoft.com/office/powerpoint/2010/main" val="2418943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E0A4F085-F4F7-7E4E-B820-62ED36A6E23B}"/>
              </a:ext>
            </a:extLst>
          </p:cNvPr>
          <p:cNvPicPr>
            <a:picLocks noChangeAspect="1"/>
          </p:cNvPicPr>
          <p:nvPr/>
        </p:nvPicPr>
        <p:blipFill>
          <a:blip r:embed="rId2"/>
          <a:stretch>
            <a:fillRect/>
          </a:stretch>
        </p:blipFill>
        <p:spPr>
          <a:xfrm>
            <a:off x="0" y="0"/>
            <a:ext cx="12192000" cy="6858000"/>
          </a:xfrm>
          <a:prstGeom prst="rect">
            <a:avLst/>
          </a:prstGeom>
        </p:spPr>
      </p:pic>
      <p:sp>
        <p:nvSpPr>
          <p:cNvPr id="18" name="Rectángulo redondeado 17">
            <a:extLst>
              <a:ext uri="{FF2B5EF4-FFF2-40B4-BE49-F238E27FC236}">
                <a16:creationId xmlns:a16="http://schemas.microsoft.com/office/drawing/2014/main" id="{FA54E28F-E72A-C945-8812-A636F091B68A}"/>
              </a:ext>
            </a:extLst>
          </p:cNvPr>
          <p:cNvSpPr/>
          <p:nvPr/>
        </p:nvSpPr>
        <p:spPr>
          <a:xfrm>
            <a:off x="320842" y="160421"/>
            <a:ext cx="11566358" cy="6513095"/>
          </a:xfrm>
          <a:prstGeom prst="round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6EDC8DDA-6249-A842-9190-503D70731B57}"/>
              </a:ext>
            </a:extLst>
          </p:cNvPr>
          <p:cNvSpPr/>
          <p:nvPr/>
        </p:nvSpPr>
        <p:spPr>
          <a:xfrm>
            <a:off x="3699933" y="592417"/>
            <a:ext cx="4453466" cy="707886"/>
          </a:xfrm>
          <a:prstGeom prst="rect">
            <a:avLst/>
          </a:prstGeom>
        </p:spPr>
        <p:txBody>
          <a:bodyPr wrap="square">
            <a:spAutoFit/>
          </a:bodyPr>
          <a:lstStyle/>
          <a:p>
            <a:pPr algn="ctr"/>
            <a:r>
              <a:rPr lang="es-ES" sz="4000" b="1" dirty="0">
                <a:solidFill>
                  <a:schemeClr val="bg1"/>
                </a:solidFill>
                <a:effectLst>
                  <a:glow rad="63500">
                    <a:schemeClr val="tx1">
                      <a:alpha val="40000"/>
                    </a:schemeClr>
                  </a:glow>
                </a:effectLst>
                <a:latin typeface="ITC Avant Garde Gothic Std Demi" panose="020B0602020202020204" pitchFamily="34" charset="0"/>
              </a:rPr>
              <a:t>NUESTRA MISIÓN</a:t>
            </a:r>
            <a:endParaRPr lang="es-ES" sz="4000" dirty="0"/>
          </a:p>
        </p:txBody>
      </p:sp>
      <p:sp>
        <p:nvSpPr>
          <p:cNvPr id="12" name="CuadroTexto 11">
            <a:extLst>
              <a:ext uri="{FF2B5EF4-FFF2-40B4-BE49-F238E27FC236}">
                <a16:creationId xmlns:a16="http://schemas.microsoft.com/office/drawing/2014/main" id="{75E547D4-851D-4D48-A7FB-0A53914E1F9F}"/>
              </a:ext>
            </a:extLst>
          </p:cNvPr>
          <p:cNvSpPr txBox="1"/>
          <p:nvPr/>
        </p:nvSpPr>
        <p:spPr>
          <a:xfrm>
            <a:off x="1387765" y="1313922"/>
            <a:ext cx="9416467" cy="954107"/>
          </a:xfrm>
          <a:prstGeom prst="rect">
            <a:avLst/>
          </a:prstGeom>
          <a:noFill/>
        </p:spPr>
        <p:txBody>
          <a:bodyPr wrap="square" rtlCol="0">
            <a:spAutoFit/>
          </a:bodyPr>
          <a:lstStyle/>
          <a:p>
            <a:pPr algn="ctr"/>
            <a:r>
              <a:rPr lang="es-ES" sz="2800" dirty="0">
                <a:solidFill>
                  <a:schemeClr val="bg1"/>
                </a:solidFill>
                <a:latin typeface="ITC Avant Garde Gothic Std Medi" panose="020B0602020202020204" pitchFamily="34" charset="0"/>
              </a:rPr>
              <a:t>Predecir qué pasajeros fueron transportados a una dimensión alternativa</a:t>
            </a:r>
          </a:p>
        </p:txBody>
      </p:sp>
      <p:sp>
        <p:nvSpPr>
          <p:cNvPr id="14" name="Rectángulo 13">
            <a:extLst>
              <a:ext uri="{FF2B5EF4-FFF2-40B4-BE49-F238E27FC236}">
                <a16:creationId xmlns:a16="http://schemas.microsoft.com/office/drawing/2014/main" id="{0E7CF93E-A8CC-C749-8BCC-0931014630D1}"/>
              </a:ext>
            </a:extLst>
          </p:cNvPr>
          <p:cNvSpPr/>
          <p:nvPr/>
        </p:nvSpPr>
        <p:spPr>
          <a:xfrm>
            <a:off x="3869265" y="2800374"/>
            <a:ext cx="4453466" cy="707886"/>
          </a:xfrm>
          <a:prstGeom prst="rect">
            <a:avLst/>
          </a:prstGeom>
        </p:spPr>
        <p:txBody>
          <a:bodyPr wrap="square">
            <a:spAutoFit/>
          </a:bodyPr>
          <a:lstStyle/>
          <a:p>
            <a:pPr algn="ctr"/>
            <a:r>
              <a:rPr lang="es-ES" sz="4000" b="1" dirty="0">
                <a:solidFill>
                  <a:schemeClr val="bg1"/>
                </a:solidFill>
                <a:effectLst>
                  <a:glow rad="63500">
                    <a:schemeClr val="tx1">
                      <a:alpha val="40000"/>
                    </a:schemeClr>
                  </a:glow>
                </a:effectLst>
                <a:latin typeface="ITC Avant Garde Gothic Std Demi" panose="020B0602020202020204" pitchFamily="34" charset="0"/>
              </a:rPr>
              <a:t>DATOS</a:t>
            </a:r>
            <a:endParaRPr lang="es-ES" sz="4000" dirty="0"/>
          </a:p>
        </p:txBody>
      </p:sp>
      <p:sp>
        <p:nvSpPr>
          <p:cNvPr id="15" name="CuadroTexto 14">
            <a:extLst>
              <a:ext uri="{FF2B5EF4-FFF2-40B4-BE49-F238E27FC236}">
                <a16:creationId xmlns:a16="http://schemas.microsoft.com/office/drawing/2014/main" id="{51B1BA6A-9964-1649-A245-EF751185D96D}"/>
              </a:ext>
            </a:extLst>
          </p:cNvPr>
          <p:cNvSpPr txBox="1"/>
          <p:nvPr/>
        </p:nvSpPr>
        <p:spPr>
          <a:xfrm>
            <a:off x="1387765" y="3568331"/>
            <a:ext cx="9416467" cy="707886"/>
          </a:xfrm>
          <a:prstGeom prst="rect">
            <a:avLst/>
          </a:prstGeom>
          <a:noFill/>
        </p:spPr>
        <p:txBody>
          <a:bodyPr wrap="square" rtlCol="0">
            <a:spAutoFit/>
          </a:bodyPr>
          <a:lstStyle/>
          <a:p>
            <a:pPr algn="ctr"/>
            <a:r>
              <a:rPr lang="es-ES" sz="2000" dirty="0">
                <a:solidFill>
                  <a:schemeClr val="bg1"/>
                </a:solidFill>
                <a:latin typeface="ITC Avant Garde Gothic Std Medi" panose="020B0602020202020204" pitchFamily="34" charset="0"/>
              </a:rPr>
              <a:t>Para ello contaremos con los datos recuperados de lo que quedó de la gran nave interestelar Titanic.</a:t>
            </a:r>
          </a:p>
        </p:txBody>
      </p:sp>
      <p:sp>
        <p:nvSpPr>
          <p:cNvPr id="16" name="CuadroTexto 15">
            <a:extLst>
              <a:ext uri="{FF2B5EF4-FFF2-40B4-BE49-F238E27FC236}">
                <a16:creationId xmlns:a16="http://schemas.microsoft.com/office/drawing/2014/main" id="{25751019-9224-6148-9B37-97389EABE8B9}"/>
              </a:ext>
            </a:extLst>
          </p:cNvPr>
          <p:cNvSpPr txBox="1"/>
          <p:nvPr/>
        </p:nvSpPr>
        <p:spPr>
          <a:xfrm>
            <a:off x="1218433" y="4435552"/>
            <a:ext cx="9416467" cy="461665"/>
          </a:xfrm>
          <a:prstGeom prst="rect">
            <a:avLst/>
          </a:prstGeom>
          <a:noFill/>
        </p:spPr>
        <p:txBody>
          <a:bodyPr wrap="square" rtlCol="0">
            <a:spAutoFit/>
          </a:bodyPr>
          <a:lstStyle/>
          <a:p>
            <a:pPr algn="ctr"/>
            <a:r>
              <a:rPr lang="es-ES" sz="2400" dirty="0">
                <a:solidFill>
                  <a:schemeClr val="bg1"/>
                </a:solidFill>
                <a:latin typeface="ITC Avant Garde Gothic Std Medi" panose="020B0602020202020204" pitchFamily="34" charset="0"/>
              </a:rPr>
              <a:t>Fuente: https://www.kaggle.com/</a:t>
            </a:r>
          </a:p>
        </p:txBody>
      </p:sp>
      <p:sp>
        <p:nvSpPr>
          <p:cNvPr id="17" name="CuadroTexto 16">
            <a:extLst>
              <a:ext uri="{FF2B5EF4-FFF2-40B4-BE49-F238E27FC236}">
                <a16:creationId xmlns:a16="http://schemas.microsoft.com/office/drawing/2014/main" id="{5430773B-784F-9F42-98C4-E6AC5569C65C}"/>
              </a:ext>
            </a:extLst>
          </p:cNvPr>
          <p:cNvSpPr txBox="1"/>
          <p:nvPr/>
        </p:nvSpPr>
        <p:spPr>
          <a:xfrm>
            <a:off x="1387765" y="5215888"/>
            <a:ext cx="9416467" cy="830997"/>
          </a:xfrm>
          <a:prstGeom prst="rect">
            <a:avLst/>
          </a:prstGeom>
          <a:noFill/>
        </p:spPr>
        <p:txBody>
          <a:bodyPr wrap="square" rtlCol="0">
            <a:spAutoFit/>
          </a:bodyPr>
          <a:lstStyle/>
          <a:p>
            <a:pPr algn="ctr"/>
            <a:r>
              <a:rPr lang="es-ES" sz="2400" dirty="0">
                <a:solidFill>
                  <a:schemeClr val="bg1"/>
                </a:solidFill>
                <a:latin typeface="ITC Avant Garde Gothic Std Medi" panose="020B0602020202020204" pitchFamily="34" charset="0"/>
              </a:rPr>
              <a:t>Dataset: https://www.kaggle.com/competitions/spaceship-titanic/data</a:t>
            </a:r>
          </a:p>
        </p:txBody>
      </p:sp>
    </p:spTree>
    <p:extLst>
      <p:ext uri="{BB962C8B-B14F-4D97-AF65-F5344CB8AC3E}">
        <p14:creationId xmlns:p14="http://schemas.microsoft.com/office/powerpoint/2010/main" val="684270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0D3050-5C50-0E43-87F0-94C0950A1D12}"/>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ángulo 3">
            <a:extLst>
              <a:ext uri="{FF2B5EF4-FFF2-40B4-BE49-F238E27FC236}">
                <a16:creationId xmlns:a16="http://schemas.microsoft.com/office/drawing/2014/main" id="{86E13B1C-7346-2641-BBF5-01E6AD0E207C}"/>
              </a:ext>
            </a:extLst>
          </p:cNvPr>
          <p:cNvSpPr/>
          <p:nvPr/>
        </p:nvSpPr>
        <p:spPr>
          <a:xfrm>
            <a:off x="0" y="15089"/>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Título 1">
            <a:extLst>
              <a:ext uri="{FF2B5EF4-FFF2-40B4-BE49-F238E27FC236}">
                <a16:creationId xmlns:a16="http://schemas.microsoft.com/office/drawing/2014/main" id="{BC00839F-42C4-9749-AF01-AE2487B3B53D}"/>
              </a:ext>
            </a:extLst>
          </p:cNvPr>
          <p:cNvSpPr>
            <a:spLocks noGrp="1"/>
          </p:cNvSpPr>
          <p:nvPr>
            <p:ph type="title"/>
          </p:nvPr>
        </p:nvSpPr>
        <p:spPr>
          <a:xfrm>
            <a:off x="398841" y="361022"/>
            <a:ext cx="11303953" cy="580674"/>
          </a:xfrm>
        </p:spPr>
        <p:txBody>
          <a:bodyPr>
            <a:noAutofit/>
          </a:bodyPr>
          <a:lstStyle/>
          <a:p>
            <a:pPr algn="ctr"/>
            <a:r>
              <a:rPr lang="es-ES" sz="4000" b="1" dirty="0">
                <a:solidFill>
                  <a:schemeClr val="bg1"/>
                </a:solidFill>
                <a:latin typeface="ITC Avant Garde Gothic Std Medi" panose="020B0602020202020204" pitchFamily="34" charset="0"/>
              </a:rPr>
              <a:t>GRADIENT BOOSTING</a:t>
            </a:r>
          </a:p>
        </p:txBody>
      </p:sp>
      <p:sp>
        <p:nvSpPr>
          <p:cNvPr id="9" name="Rectángulo 8">
            <a:extLst>
              <a:ext uri="{FF2B5EF4-FFF2-40B4-BE49-F238E27FC236}">
                <a16:creationId xmlns:a16="http://schemas.microsoft.com/office/drawing/2014/main" id="{C9C2C755-EBA2-7046-B27F-8092B2E362C8}"/>
              </a:ext>
            </a:extLst>
          </p:cNvPr>
          <p:cNvSpPr/>
          <p:nvPr/>
        </p:nvSpPr>
        <p:spPr>
          <a:xfrm>
            <a:off x="413236" y="1468686"/>
            <a:ext cx="11365528" cy="2308324"/>
          </a:xfrm>
          <a:prstGeom prst="rect">
            <a:avLst/>
          </a:prstGeom>
        </p:spPr>
        <p:txBody>
          <a:bodyPr wrap="square">
            <a:spAutoFit/>
          </a:bodyPr>
          <a:lstStyle/>
          <a:p>
            <a:pPr algn="ctr"/>
            <a:r>
              <a:rPr lang="es-ES" dirty="0">
                <a:solidFill>
                  <a:schemeClr val="bg1"/>
                </a:solidFill>
                <a:latin typeface="Frutiger LT Std 55 Roman" panose="020B0602020204020204" pitchFamily="34" charset="0"/>
              </a:rPr>
              <a:t>Este algoritmo de predicción nos sirve tanto para problemas de clasificación, como de regresión, utilizando boosting. Este está formado por un conjunto de árboles de decisión individuales, entrenados de forma secuencial, de esta forma, cada nuevo árbol trata de mejorar los errores de los árboles anteriores. La predicción de una nueva observación se obtiene agregando las predicciones de todos los árboles individuales que forman el modelo, minimizando el sesgo de los errores. </a:t>
            </a:r>
          </a:p>
          <a:p>
            <a:pPr algn="ctr"/>
            <a:br>
              <a:rPr lang="es-ES" dirty="0">
                <a:solidFill>
                  <a:schemeClr val="bg1"/>
                </a:solidFill>
                <a:latin typeface="Frutiger LT Std 55 Roman" panose="020B0602020204020204" pitchFamily="34" charset="0"/>
              </a:rPr>
            </a:br>
            <a:r>
              <a:rPr lang="es-ES" dirty="0">
                <a:solidFill>
                  <a:schemeClr val="bg1"/>
                </a:solidFill>
                <a:latin typeface="Frutiger LT Std 55 Roman" panose="020B0602020204020204" pitchFamily="34" charset="0"/>
              </a:rPr>
              <a:t>Al contrario que el bagging que guarda una sucesión de clasificadores, el boosting mantiene un peso para cada observación en el modelo.</a:t>
            </a:r>
          </a:p>
        </p:txBody>
      </p:sp>
      <p:sp>
        <p:nvSpPr>
          <p:cNvPr id="7" name="Rectángulo 6">
            <a:extLst>
              <a:ext uri="{FF2B5EF4-FFF2-40B4-BE49-F238E27FC236}">
                <a16:creationId xmlns:a16="http://schemas.microsoft.com/office/drawing/2014/main" id="{85C8B1D2-28DE-9044-A77D-2A88CE7442C3}"/>
              </a:ext>
            </a:extLst>
          </p:cNvPr>
          <p:cNvSpPr/>
          <p:nvPr/>
        </p:nvSpPr>
        <p:spPr>
          <a:xfrm>
            <a:off x="398841" y="4521838"/>
            <a:ext cx="4377874" cy="1591333"/>
          </a:xfrm>
          <a:prstGeom prst="rect">
            <a:avLst/>
          </a:prstGeom>
          <a:solidFill>
            <a:schemeClr val="tx1"/>
          </a:solidFill>
          <a:ln>
            <a:solidFill>
              <a:schemeClr val="bg1"/>
            </a:solidFill>
          </a:ln>
        </p:spPr>
        <p:txBody>
          <a:bodyPr wrap="square">
            <a:spAutoFit/>
          </a:bodyPr>
          <a:lstStyle/>
          <a:p>
            <a:pPr>
              <a:lnSpc>
                <a:spcPct val="106000"/>
              </a:lnSpc>
              <a:spcAft>
                <a:spcPts val="800"/>
              </a:spcAft>
            </a:pPr>
            <a:r>
              <a:rPr lang="es-ES" sz="2000" b="1" dirty="0">
                <a:solidFill>
                  <a:schemeClr val="bg1"/>
                </a:solidFill>
                <a:latin typeface="ITC Avant Garde Std Md" panose="020B0602020202020204" pitchFamily="34" charset="0"/>
                <a:ea typeface="Calibri" panose="020F0502020204030204" pitchFamily="34" charset="0"/>
                <a:cs typeface="Times New Roman" panose="02020603050405020304" pitchFamily="18" charset="0"/>
              </a:rPr>
              <a:t>PROPORCIÓN DEL TRAIN Y TEST: </a:t>
            </a:r>
          </a:p>
          <a:p>
            <a:pPr>
              <a:lnSpc>
                <a:spcPct val="106000"/>
              </a:lnSpc>
              <a:spcAft>
                <a:spcPts val="800"/>
              </a:spcAft>
            </a:pPr>
            <a:r>
              <a:rPr lang="es-ES" sz="14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(Según especifica Kaggle) </a:t>
            </a:r>
            <a:endParaRPr lang="es-ES" sz="16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s-ES" sz="2000" b="1" dirty="0">
                <a:solidFill>
                  <a:schemeClr val="bg1"/>
                </a:solidFill>
                <a:latin typeface="ITC Avant Garde Std Md" panose="020B0602020202020204" pitchFamily="34" charset="0"/>
                <a:ea typeface="Calibri" panose="020F0502020204030204" pitchFamily="34" charset="0"/>
                <a:cs typeface="Times New Roman" panose="02020603050405020304" pitchFamily="18" charset="0"/>
              </a:rPr>
              <a:t>70%</a:t>
            </a:r>
            <a:r>
              <a:rPr lang="es-ES" sz="20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 para el entrenamiento</a:t>
            </a:r>
          </a:p>
          <a:p>
            <a:pPr>
              <a:lnSpc>
                <a:spcPct val="106000"/>
              </a:lnSpc>
              <a:spcAft>
                <a:spcPts val="800"/>
              </a:spcAft>
            </a:pPr>
            <a:r>
              <a:rPr lang="es-ES" sz="2000" b="1" dirty="0">
                <a:solidFill>
                  <a:schemeClr val="bg1"/>
                </a:solidFill>
                <a:latin typeface="ITC Avant Garde Std Md" panose="020B0602020202020204" pitchFamily="34" charset="0"/>
                <a:ea typeface="Calibri" panose="020F0502020204030204" pitchFamily="34" charset="0"/>
                <a:cs typeface="Times New Roman" panose="02020603050405020304" pitchFamily="18" charset="0"/>
              </a:rPr>
              <a:t>30%</a:t>
            </a:r>
            <a:r>
              <a:rPr lang="es-ES" sz="20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 para la validación</a:t>
            </a:r>
          </a:p>
        </p:txBody>
      </p:sp>
      <p:sp>
        <p:nvSpPr>
          <p:cNvPr id="8" name="Rectángulo 7">
            <a:extLst>
              <a:ext uri="{FF2B5EF4-FFF2-40B4-BE49-F238E27FC236}">
                <a16:creationId xmlns:a16="http://schemas.microsoft.com/office/drawing/2014/main" id="{146D5226-3110-E24A-8AB2-9912A0433C4B}"/>
              </a:ext>
            </a:extLst>
          </p:cNvPr>
          <p:cNvSpPr/>
          <p:nvPr/>
        </p:nvSpPr>
        <p:spPr>
          <a:xfrm>
            <a:off x="9249255" y="4643910"/>
            <a:ext cx="2453540" cy="1260602"/>
          </a:xfrm>
          <a:prstGeom prst="rect">
            <a:avLst/>
          </a:prstGeom>
          <a:solidFill>
            <a:schemeClr val="tx1"/>
          </a:solidFill>
          <a:ln>
            <a:solidFill>
              <a:schemeClr val="bg1"/>
            </a:solidFill>
          </a:ln>
        </p:spPr>
        <p:txBody>
          <a:bodyPr wrap="square">
            <a:spAutoFit/>
          </a:bodyPr>
          <a:lstStyle/>
          <a:p>
            <a:pPr>
              <a:lnSpc>
                <a:spcPct val="106000"/>
              </a:lnSpc>
              <a:spcAft>
                <a:spcPts val="800"/>
              </a:spcAft>
            </a:pPr>
            <a:r>
              <a:rPr lang="es-ES" sz="2000" b="1" dirty="0">
                <a:solidFill>
                  <a:schemeClr val="bg1"/>
                </a:solidFill>
                <a:latin typeface="ITC Avant Garde Std Md" panose="020B0602020202020204" pitchFamily="34" charset="0"/>
                <a:ea typeface="Calibri" panose="020F0502020204030204" pitchFamily="34" charset="0"/>
                <a:cs typeface="Times New Roman" panose="02020603050405020304" pitchFamily="18" charset="0"/>
              </a:rPr>
              <a:t>PRECISIÓN:</a:t>
            </a:r>
            <a:endParaRPr lang="es-ES" sz="20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s-ES" sz="2000" b="1" dirty="0">
                <a:solidFill>
                  <a:schemeClr val="bg1"/>
                </a:solidFill>
                <a:latin typeface="ITC Avant Garde Std Md" panose="020B0602020202020204" pitchFamily="34" charset="0"/>
                <a:ea typeface="Calibri" panose="020F0502020204030204" pitchFamily="34" charset="0"/>
                <a:cs typeface="Times New Roman" panose="02020603050405020304" pitchFamily="18" charset="0"/>
              </a:rPr>
              <a:t>TRAIN:</a:t>
            </a:r>
            <a:r>
              <a:rPr lang="es-ES" sz="20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 0.745275%</a:t>
            </a:r>
          </a:p>
          <a:p>
            <a:pPr>
              <a:lnSpc>
                <a:spcPct val="106000"/>
              </a:lnSpc>
              <a:spcAft>
                <a:spcPts val="800"/>
              </a:spcAft>
            </a:pPr>
            <a:r>
              <a:rPr lang="es-ES" sz="2000" b="1" dirty="0">
                <a:solidFill>
                  <a:schemeClr val="bg1"/>
                </a:solidFill>
                <a:latin typeface="ITC Avant Garde Std Md" panose="020B0602020202020204" pitchFamily="34" charset="0"/>
                <a:ea typeface="Calibri" panose="020F0502020204030204" pitchFamily="34" charset="0"/>
                <a:cs typeface="Times New Roman" panose="02020603050405020304" pitchFamily="18" charset="0"/>
              </a:rPr>
              <a:t>TEST:</a:t>
            </a:r>
            <a:r>
              <a:rPr lang="es-ES" sz="20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 0.753460%</a:t>
            </a:r>
          </a:p>
        </p:txBody>
      </p:sp>
      <p:sp>
        <p:nvSpPr>
          <p:cNvPr id="10" name="Rectángulo 9">
            <a:extLst>
              <a:ext uri="{FF2B5EF4-FFF2-40B4-BE49-F238E27FC236}">
                <a16:creationId xmlns:a16="http://schemas.microsoft.com/office/drawing/2014/main" id="{24CDB63E-998D-224D-8E7E-26C43D6385B1}"/>
              </a:ext>
            </a:extLst>
          </p:cNvPr>
          <p:cNvSpPr/>
          <p:nvPr/>
        </p:nvSpPr>
        <p:spPr>
          <a:xfrm>
            <a:off x="5047077" y="4472915"/>
            <a:ext cx="3747803" cy="1689180"/>
          </a:xfrm>
          <a:prstGeom prst="rect">
            <a:avLst/>
          </a:prstGeom>
          <a:solidFill>
            <a:schemeClr val="tx1"/>
          </a:solidFill>
          <a:ln>
            <a:solidFill>
              <a:schemeClr val="bg1"/>
            </a:solidFill>
          </a:ln>
        </p:spPr>
        <p:txBody>
          <a:bodyPr wrap="square">
            <a:spAutoFit/>
          </a:bodyPr>
          <a:lstStyle/>
          <a:p>
            <a:pPr>
              <a:lnSpc>
                <a:spcPct val="106000"/>
              </a:lnSpc>
              <a:spcAft>
                <a:spcPts val="800"/>
              </a:spcAft>
            </a:pPr>
            <a:r>
              <a:rPr lang="es-ES" sz="2000" b="1" dirty="0">
                <a:solidFill>
                  <a:schemeClr val="bg1"/>
                </a:solidFill>
                <a:latin typeface="ITC Avant Garde Std Md" panose="020B0602020202020204" pitchFamily="34" charset="0"/>
                <a:ea typeface="Calibri" panose="020F0502020204030204" pitchFamily="34" charset="0"/>
                <a:cs typeface="Times New Roman" panose="02020603050405020304" pitchFamily="18" charset="0"/>
              </a:rPr>
              <a:t>PARÁMETROS UTILIZADOS: </a:t>
            </a:r>
          </a:p>
          <a:p>
            <a:pPr>
              <a:lnSpc>
                <a:spcPct val="106000"/>
              </a:lnSpc>
              <a:spcAft>
                <a:spcPts val="800"/>
              </a:spcAft>
            </a:pPr>
            <a:r>
              <a:rPr lang="es-ES" sz="2000" dirty="0">
                <a:solidFill>
                  <a:schemeClr val="bg1"/>
                </a:solidFill>
                <a:latin typeface="ITC Avant Garde Std Md" panose="020B0602020202020204" pitchFamily="34" charset="0"/>
                <a:ea typeface="Calibri" panose="020F0502020204030204" pitchFamily="34" charset="0"/>
                <a:cs typeface="Times New Roman" panose="02020603050405020304" pitchFamily="18" charset="0"/>
              </a:rPr>
              <a:t>max_depth = 3</a:t>
            </a:r>
          </a:p>
          <a:p>
            <a:pPr>
              <a:lnSpc>
                <a:spcPct val="106000"/>
              </a:lnSpc>
              <a:spcAft>
                <a:spcPts val="800"/>
              </a:spcAft>
            </a:pPr>
            <a:r>
              <a:rPr lang="es-ES" sz="2000" dirty="0">
                <a:solidFill>
                  <a:schemeClr val="bg1"/>
                </a:solidFill>
                <a:latin typeface="ITC Avant Garde Std Md" panose="020B0602020202020204" pitchFamily="34" charset="0"/>
                <a:ea typeface="Calibri" panose="020F0502020204030204" pitchFamily="34" charset="0"/>
                <a:cs typeface="Times New Roman" panose="02020603050405020304" pitchFamily="18" charset="0"/>
              </a:rPr>
              <a:t>n_estimators = 100</a:t>
            </a:r>
          </a:p>
          <a:p>
            <a:pPr>
              <a:lnSpc>
                <a:spcPct val="106000"/>
              </a:lnSpc>
              <a:spcAft>
                <a:spcPts val="800"/>
              </a:spcAft>
            </a:pPr>
            <a:r>
              <a:rPr lang="es-ES" sz="2000" dirty="0">
                <a:solidFill>
                  <a:schemeClr val="bg1"/>
                </a:solidFill>
                <a:latin typeface="ITC Avant Garde Std Md" panose="020B0602020202020204" pitchFamily="34" charset="0"/>
                <a:ea typeface="Calibri" panose="020F0502020204030204" pitchFamily="34" charset="0"/>
                <a:cs typeface="Times New Roman" panose="02020603050405020304" pitchFamily="18" charset="0"/>
              </a:rPr>
              <a:t>learning_rate = 0.05</a:t>
            </a:r>
            <a:endParaRPr lang="es-ES" sz="2000" b="1" dirty="0">
              <a:solidFill>
                <a:schemeClr val="bg1"/>
              </a:solidFill>
              <a:latin typeface="ITC Avant Garde Std Md" panose="020B0602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589389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0D3050-5C50-0E43-87F0-94C0950A1D12}"/>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ángulo 3">
            <a:extLst>
              <a:ext uri="{FF2B5EF4-FFF2-40B4-BE49-F238E27FC236}">
                <a16:creationId xmlns:a16="http://schemas.microsoft.com/office/drawing/2014/main" id="{86E13B1C-7346-2641-BBF5-01E6AD0E207C}"/>
              </a:ext>
            </a:extLst>
          </p:cNvPr>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Título 1">
            <a:extLst>
              <a:ext uri="{FF2B5EF4-FFF2-40B4-BE49-F238E27FC236}">
                <a16:creationId xmlns:a16="http://schemas.microsoft.com/office/drawing/2014/main" id="{BC00839F-42C4-9749-AF01-AE2487B3B53D}"/>
              </a:ext>
            </a:extLst>
          </p:cNvPr>
          <p:cNvSpPr>
            <a:spLocks noGrp="1"/>
          </p:cNvSpPr>
          <p:nvPr>
            <p:ph type="title"/>
          </p:nvPr>
        </p:nvSpPr>
        <p:spPr>
          <a:xfrm>
            <a:off x="398842" y="361022"/>
            <a:ext cx="10515600" cy="580674"/>
          </a:xfrm>
        </p:spPr>
        <p:txBody>
          <a:bodyPr>
            <a:noAutofit/>
          </a:bodyPr>
          <a:lstStyle/>
          <a:p>
            <a:r>
              <a:rPr lang="es-ES" sz="3200" b="1" dirty="0">
                <a:solidFill>
                  <a:schemeClr val="bg1"/>
                </a:solidFill>
                <a:latin typeface="ITC Avant Garde Gothic Std Medi" panose="020B0602020202020204" pitchFamily="34" charset="0"/>
              </a:rPr>
              <a:t>MATRIZ DE CONFUSIÓN</a:t>
            </a:r>
          </a:p>
        </p:txBody>
      </p:sp>
      <p:sp>
        <p:nvSpPr>
          <p:cNvPr id="9" name="Rectángulo 8">
            <a:extLst>
              <a:ext uri="{FF2B5EF4-FFF2-40B4-BE49-F238E27FC236}">
                <a16:creationId xmlns:a16="http://schemas.microsoft.com/office/drawing/2014/main" id="{C9C2C755-EBA2-7046-B27F-8092B2E362C8}"/>
              </a:ext>
            </a:extLst>
          </p:cNvPr>
          <p:cNvSpPr/>
          <p:nvPr/>
        </p:nvSpPr>
        <p:spPr>
          <a:xfrm>
            <a:off x="4059228" y="1176709"/>
            <a:ext cx="3579571" cy="589329"/>
          </a:xfrm>
          <a:prstGeom prst="rect">
            <a:avLst/>
          </a:prstGeom>
        </p:spPr>
        <p:txBody>
          <a:bodyPr wrap="square">
            <a:spAutoFit/>
          </a:bodyPr>
          <a:lstStyle/>
          <a:p>
            <a:pPr algn="ctr">
              <a:lnSpc>
                <a:spcPct val="106000"/>
              </a:lnSpc>
              <a:spcAft>
                <a:spcPts val="800"/>
              </a:spcAft>
            </a:pPr>
            <a:r>
              <a:rPr lang="es-ES" sz="32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Gradient Boost</a:t>
            </a:r>
          </a:p>
        </p:txBody>
      </p:sp>
      <p:pic>
        <p:nvPicPr>
          <p:cNvPr id="12" name="Imagen 11">
            <a:extLst>
              <a:ext uri="{FF2B5EF4-FFF2-40B4-BE49-F238E27FC236}">
                <a16:creationId xmlns:a16="http://schemas.microsoft.com/office/drawing/2014/main" id="{5541309B-72E9-284C-83BF-446A069FBE47}"/>
              </a:ext>
            </a:extLst>
          </p:cNvPr>
          <p:cNvPicPr>
            <a:picLocks noChangeAspect="1"/>
          </p:cNvPicPr>
          <p:nvPr/>
        </p:nvPicPr>
        <p:blipFill>
          <a:blip r:embed="rId3"/>
          <a:stretch>
            <a:fillRect/>
          </a:stretch>
        </p:blipFill>
        <p:spPr>
          <a:xfrm>
            <a:off x="3314842" y="1821201"/>
            <a:ext cx="5562316" cy="4675777"/>
          </a:xfrm>
          <a:prstGeom prst="rect">
            <a:avLst/>
          </a:prstGeom>
        </p:spPr>
      </p:pic>
    </p:spTree>
    <p:extLst>
      <p:ext uri="{BB962C8B-B14F-4D97-AF65-F5344CB8AC3E}">
        <p14:creationId xmlns:p14="http://schemas.microsoft.com/office/powerpoint/2010/main" val="19044869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0D3050-5C50-0E43-87F0-94C0950A1D12}"/>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ángulo 3">
            <a:extLst>
              <a:ext uri="{FF2B5EF4-FFF2-40B4-BE49-F238E27FC236}">
                <a16:creationId xmlns:a16="http://schemas.microsoft.com/office/drawing/2014/main" id="{86E13B1C-7346-2641-BBF5-01E6AD0E207C}"/>
              </a:ext>
            </a:extLst>
          </p:cNvPr>
          <p:cNvSpPr/>
          <p:nvPr/>
        </p:nvSpPr>
        <p:spPr>
          <a:xfrm>
            <a:off x="0" y="15089"/>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Título 1">
            <a:extLst>
              <a:ext uri="{FF2B5EF4-FFF2-40B4-BE49-F238E27FC236}">
                <a16:creationId xmlns:a16="http://schemas.microsoft.com/office/drawing/2014/main" id="{BC00839F-42C4-9749-AF01-AE2487B3B53D}"/>
              </a:ext>
            </a:extLst>
          </p:cNvPr>
          <p:cNvSpPr>
            <a:spLocks noGrp="1"/>
          </p:cNvSpPr>
          <p:nvPr>
            <p:ph type="title"/>
          </p:nvPr>
        </p:nvSpPr>
        <p:spPr>
          <a:xfrm>
            <a:off x="398841" y="361022"/>
            <a:ext cx="11303953" cy="580674"/>
          </a:xfrm>
        </p:spPr>
        <p:txBody>
          <a:bodyPr>
            <a:noAutofit/>
          </a:bodyPr>
          <a:lstStyle/>
          <a:p>
            <a:pPr algn="ctr"/>
            <a:r>
              <a:rPr lang="es-ES" sz="4000" b="1" dirty="0">
                <a:solidFill>
                  <a:schemeClr val="bg1"/>
                </a:solidFill>
                <a:latin typeface="ITC Avant Garde Gothic Std Medi" panose="020B0602020202020204" pitchFamily="34" charset="0"/>
              </a:rPr>
              <a:t>RANDOM FOREST</a:t>
            </a:r>
          </a:p>
        </p:txBody>
      </p:sp>
      <p:sp>
        <p:nvSpPr>
          <p:cNvPr id="9" name="Rectángulo 8">
            <a:extLst>
              <a:ext uri="{FF2B5EF4-FFF2-40B4-BE49-F238E27FC236}">
                <a16:creationId xmlns:a16="http://schemas.microsoft.com/office/drawing/2014/main" id="{C9C2C755-EBA2-7046-B27F-8092B2E362C8}"/>
              </a:ext>
            </a:extLst>
          </p:cNvPr>
          <p:cNvSpPr/>
          <p:nvPr/>
        </p:nvSpPr>
        <p:spPr>
          <a:xfrm>
            <a:off x="413236" y="1154787"/>
            <a:ext cx="11365528" cy="1754326"/>
          </a:xfrm>
          <a:prstGeom prst="rect">
            <a:avLst/>
          </a:prstGeom>
        </p:spPr>
        <p:txBody>
          <a:bodyPr wrap="square">
            <a:spAutoFit/>
          </a:bodyPr>
          <a:lstStyle/>
          <a:p>
            <a:pPr algn="ctr"/>
            <a:r>
              <a:rPr lang="es-ES" dirty="0">
                <a:solidFill>
                  <a:schemeClr val="bg1"/>
                </a:solidFill>
                <a:latin typeface="Frutiger LT Std 55 Roman" panose="020B0602020204020204" pitchFamily="34" charset="0"/>
              </a:rPr>
              <a:t>El modelo Random Forest agrupa lo que se denomina árboles de decisión. Esto nos servirá para manejar un gran número de datos, y también es bastante versátil tanto para hacer una clasificación o una regresión. Responde bien al overfitting, sin la necesidad de ajustarse mucho al entrenamiento.</a:t>
            </a:r>
          </a:p>
          <a:p>
            <a:pPr algn="ctr"/>
            <a:endParaRPr lang="es-ES" dirty="0">
              <a:solidFill>
                <a:schemeClr val="bg1"/>
              </a:solidFill>
              <a:latin typeface="Frutiger LT Std 55 Roman" panose="020B0602020204020204" pitchFamily="34" charset="0"/>
            </a:endParaRPr>
          </a:p>
          <a:p>
            <a:pPr algn="ctr"/>
            <a:r>
              <a:rPr lang="es-ES" dirty="0">
                <a:solidFill>
                  <a:schemeClr val="bg1"/>
                </a:solidFill>
                <a:latin typeface="Frutiger LT Std 55 Roman" panose="020B0602020204020204" pitchFamily="34" charset="0"/>
              </a:rPr>
              <a:t>Cuando varios árboles de decisión forman un conjunto en el algoritmo de bosque aleatorio, predicen resultados más precisos, especialmente cuando los árboles individuales no están correlacionados entre sí.</a:t>
            </a:r>
          </a:p>
        </p:txBody>
      </p:sp>
      <p:sp>
        <p:nvSpPr>
          <p:cNvPr id="7" name="Rectángulo 6">
            <a:extLst>
              <a:ext uri="{FF2B5EF4-FFF2-40B4-BE49-F238E27FC236}">
                <a16:creationId xmlns:a16="http://schemas.microsoft.com/office/drawing/2014/main" id="{85C8B1D2-28DE-9044-A77D-2A88CE7442C3}"/>
              </a:ext>
            </a:extLst>
          </p:cNvPr>
          <p:cNvSpPr/>
          <p:nvPr/>
        </p:nvSpPr>
        <p:spPr>
          <a:xfrm>
            <a:off x="1292122" y="3190368"/>
            <a:ext cx="4377874" cy="1591333"/>
          </a:xfrm>
          <a:prstGeom prst="rect">
            <a:avLst/>
          </a:prstGeom>
          <a:solidFill>
            <a:schemeClr val="tx1"/>
          </a:solidFill>
          <a:ln>
            <a:solidFill>
              <a:schemeClr val="bg1"/>
            </a:solidFill>
          </a:ln>
        </p:spPr>
        <p:txBody>
          <a:bodyPr wrap="square">
            <a:spAutoFit/>
          </a:bodyPr>
          <a:lstStyle/>
          <a:p>
            <a:pPr>
              <a:lnSpc>
                <a:spcPct val="106000"/>
              </a:lnSpc>
              <a:spcAft>
                <a:spcPts val="800"/>
              </a:spcAft>
            </a:pPr>
            <a:r>
              <a:rPr lang="es-ES" sz="2000" b="1" dirty="0">
                <a:solidFill>
                  <a:schemeClr val="bg1"/>
                </a:solidFill>
                <a:latin typeface="ITC Avant Garde Std Md" panose="020B0602020202020204" pitchFamily="34" charset="0"/>
                <a:ea typeface="Calibri" panose="020F0502020204030204" pitchFamily="34" charset="0"/>
                <a:cs typeface="Times New Roman" panose="02020603050405020304" pitchFamily="18" charset="0"/>
              </a:rPr>
              <a:t>PROPORCIÓN DEL TRAIN Y TEST: </a:t>
            </a:r>
          </a:p>
          <a:p>
            <a:pPr>
              <a:lnSpc>
                <a:spcPct val="106000"/>
              </a:lnSpc>
              <a:spcAft>
                <a:spcPts val="800"/>
              </a:spcAft>
            </a:pPr>
            <a:r>
              <a:rPr lang="es-ES" sz="14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(Según especifica Kaggle) </a:t>
            </a:r>
            <a:endParaRPr lang="es-ES" sz="16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s-ES" sz="2000" b="1" dirty="0">
                <a:solidFill>
                  <a:schemeClr val="bg1"/>
                </a:solidFill>
                <a:latin typeface="ITC Avant Garde Std Md" panose="020B0602020202020204" pitchFamily="34" charset="0"/>
                <a:ea typeface="Calibri" panose="020F0502020204030204" pitchFamily="34" charset="0"/>
                <a:cs typeface="Times New Roman" panose="02020603050405020304" pitchFamily="18" charset="0"/>
              </a:rPr>
              <a:t>70%</a:t>
            </a:r>
            <a:r>
              <a:rPr lang="es-ES" sz="20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 para el entrenamiento</a:t>
            </a:r>
          </a:p>
          <a:p>
            <a:pPr>
              <a:lnSpc>
                <a:spcPct val="106000"/>
              </a:lnSpc>
              <a:spcAft>
                <a:spcPts val="800"/>
              </a:spcAft>
            </a:pPr>
            <a:r>
              <a:rPr lang="es-ES" sz="2000" b="1" dirty="0">
                <a:solidFill>
                  <a:schemeClr val="bg1"/>
                </a:solidFill>
                <a:latin typeface="ITC Avant Garde Std Md" panose="020B0602020202020204" pitchFamily="34" charset="0"/>
                <a:ea typeface="Calibri" panose="020F0502020204030204" pitchFamily="34" charset="0"/>
                <a:cs typeface="Times New Roman" panose="02020603050405020304" pitchFamily="18" charset="0"/>
              </a:rPr>
              <a:t>30%</a:t>
            </a:r>
            <a:r>
              <a:rPr lang="es-ES" sz="20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 para la validación</a:t>
            </a:r>
          </a:p>
        </p:txBody>
      </p:sp>
      <p:sp>
        <p:nvSpPr>
          <p:cNvPr id="8" name="Rectángulo 7">
            <a:extLst>
              <a:ext uri="{FF2B5EF4-FFF2-40B4-BE49-F238E27FC236}">
                <a16:creationId xmlns:a16="http://schemas.microsoft.com/office/drawing/2014/main" id="{146D5226-3110-E24A-8AB2-9912A0433C4B}"/>
              </a:ext>
            </a:extLst>
          </p:cNvPr>
          <p:cNvSpPr/>
          <p:nvPr/>
        </p:nvSpPr>
        <p:spPr>
          <a:xfrm>
            <a:off x="2202204" y="5062956"/>
            <a:ext cx="2453540" cy="1260602"/>
          </a:xfrm>
          <a:prstGeom prst="rect">
            <a:avLst/>
          </a:prstGeom>
          <a:solidFill>
            <a:schemeClr val="tx1"/>
          </a:solidFill>
          <a:ln>
            <a:solidFill>
              <a:schemeClr val="bg1"/>
            </a:solidFill>
          </a:ln>
        </p:spPr>
        <p:txBody>
          <a:bodyPr wrap="square">
            <a:spAutoFit/>
          </a:bodyPr>
          <a:lstStyle/>
          <a:p>
            <a:pPr>
              <a:lnSpc>
                <a:spcPct val="106000"/>
              </a:lnSpc>
              <a:spcAft>
                <a:spcPts val="800"/>
              </a:spcAft>
            </a:pPr>
            <a:r>
              <a:rPr lang="es-ES" sz="2000" b="1" dirty="0">
                <a:solidFill>
                  <a:schemeClr val="bg1"/>
                </a:solidFill>
                <a:latin typeface="ITC Avant Garde Std Md" panose="020B0602020202020204" pitchFamily="34" charset="0"/>
                <a:ea typeface="Calibri" panose="020F0502020204030204" pitchFamily="34" charset="0"/>
                <a:cs typeface="Times New Roman" panose="02020603050405020304" pitchFamily="18" charset="0"/>
              </a:rPr>
              <a:t>PRECISIÓN:</a:t>
            </a:r>
          </a:p>
          <a:p>
            <a:pPr>
              <a:lnSpc>
                <a:spcPct val="106000"/>
              </a:lnSpc>
              <a:spcAft>
                <a:spcPts val="800"/>
              </a:spcAft>
            </a:pPr>
            <a:r>
              <a:rPr lang="es-ES" sz="2000" b="1" dirty="0">
                <a:solidFill>
                  <a:schemeClr val="bg1"/>
                </a:solidFill>
                <a:latin typeface="ITC Avant Garde Std Md" panose="020B0602020202020204" pitchFamily="34" charset="0"/>
                <a:ea typeface="Calibri" panose="020F0502020204030204" pitchFamily="34" charset="0"/>
                <a:cs typeface="Times New Roman" panose="02020603050405020304" pitchFamily="18" charset="0"/>
              </a:rPr>
              <a:t>TRAIN:</a:t>
            </a:r>
            <a:r>
              <a:rPr lang="es-ES" sz="20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 0.762202%</a:t>
            </a:r>
          </a:p>
          <a:p>
            <a:pPr>
              <a:lnSpc>
                <a:spcPct val="106000"/>
              </a:lnSpc>
              <a:spcAft>
                <a:spcPts val="800"/>
              </a:spcAft>
            </a:pPr>
            <a:r>
              <a:rPr lang="es-ES" sz="2000" b="1" dirty="0">
                <a:solidFill>
                  <a:schemeClr val="bg1"/>
                </a:solidFill>
                <a:latin typeface="ITC Avant Garde Std Md" panose="020B0602020202020204" pitchFamily="34" charset="0"/>
                <a:ea typeface="Calibri" panose="020F0502020204030204" pitchFamily="34" charset="0"/>
                <a:cs typeface="Times New Roman" panose="02020603050405020304" pitchFamily="18" charset="0"/>
              </a:rPr>
              <a:t>TEST:</a:t>
            </a:r>
            <a:r>
              <a:rPr lang="es-ES" sz="20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 0.748082%</a:t>
            </a:r>
          </a:p>
        </p:txBody>
      </p:sp>
      <p:sp>
        <p:nvSpPr>
          <p:cNvPr id="10" name="Rectángulo 9">
            <a:extLst>
              <a:ext uri="{FF2B5EF4-FFF2-40B4-BE49-F238E27FC236}">
                <a16:creationId xmlns:a16="http://schemas.microsoft.com/office/drawing/2014/main" id="{24CDB63E-998D-224D-8E7E-26C43D6385B1}"/>
              </a:ext>
            </a:extLst>
          </p:cNvPr>
          <p:cNvSpPr/>
          <p:nvPr/>
        </p:nvSpPr>
        <p:spPr>
          <a:xfrm>
            <a:off x="7152075" y="3190368"/>
            <a:ext cx="3747803" cy="3010824"/>
          </a:xfrm>
          <a:prstGeom prst="rect">
            <a:avLst/>
          </a:prstGeom>
          <a:solidFill>
            <a:schemeClr val="tx1"/>
          </a:solidFill>
          <a:ln>
            <a:solidFill>
              <a:schemeClr val="bg1"/>
            </a:solidFill>
          </a:ln>
        </p:spPr>
        <p:txBody>
          <a:bodyPr wrap="square">
            <a:spAutoFit/>
          </a:bodyPr>
          <a:lstStyle/>
          <a:p>
            <a:pPr>
              <a:lnSpc>
                <a:spcPct val="106000"/>
              </a:lnSpc>
              <a:spcAft>
                <a:spcPts val="800"/>
              </a:spcAft>
            </a:pPr>
            <a:r>
              <a:rPr lang="es-ES" sz="2000" b="1" dirty="0">
                <a:solidFill>
                  <a:schemeClr val="bg1"/>
                </a:solidFill>
                <a:latin typeface="ITC Avant Garde Std Md" panose="020B0602020202020204" pitchFamily="34" charset="0"/>
                <a:ea typeface="Calibri" panose="020F0502020204030204" pitchFamily="34" charset="0"/>
                <a:cs typeface="Times New Roman" panose="02020603050405020304" pitchFamily="18" charset="0"/>
              </a:rPr>
              <a:t>PARÁMETROS UTILIZADOS: </a:t>
            </a:r>
          </a:p>
          <a:p>
            <a:pPr>
              <a:lnSpc>
                <a:spcPct val="150000"/>
              </a:lnSpc>
            </a:pPr>
            <a:r>
              <a:rPr lang="es-ES" dirty="0">
                <a:solidFill>
                  <a:schemeClr val="bg1"/>
                </a:solidFill>
                <a:latin typeface="ITC Avant Garde Gothic Std Medi" panose="020B0602020202020204" pitchFamily="34" charset="0"/>
              </a:rPr>
              <a:t>n_estimators = 100</a:t>
            </a:r>
            <a:br>
              <a:rPr lang="es-ES" dirty="0">
                <a:solidFill>
                  <a:schemeClr val="bg1"/>
                </a:solidFill>
                <a:latin typeface="ITC Avant Garde Gothic Std Medi" panose="020B0602020202020204" pitchFamily="34" charset="0"/>
              </a:rPr>
            </a:br>
            <a:r>
              <a:rPr lang="es-ES" dirty="0">
                <a:solidFill>
                  <a:schemeClr val="bg1"/>
                </a:solidFill>
                <a:latin typeface="ITC Avant Garde Gothic Std Medi" panose="020B0602020202020204" pitchFamily="34" charset="0"/>
              </a:rPr>
              <a:t>random_state = 45</a:t>
            </a:r>
            <a:br>
              <a:rPr lang="es-ES" dirty="0">
                <a:solidFill>
                  <a:schemeClr val="bg1"/>
                </a:solidFill>
                <a:latin typeface="ITC Avant Garde Gothic Std Medi" panose="020B0602020202020204" pitchFamily="34" charset="0"/>
              </a:rPr>
            </a:br>
            <a:r>
              <a:rPr lang="es-ES" dirty="0">
                <a:solidFill>
                  <a:schemeClr val="bg1"/>
                </a:solidFill>
                <a:latin typeface="ITC Avant Garde Gothic Std Medi" panose="020B0602020202020204" pitchFamily="34" charset="0"/>
              </a:rPr>
              <a:t>min_samples_leaf = 30</a:t>
            </a:r>
          </a:p>
          <a:p>
            <a:pPr>
              <a:lnSpc>
                <a:spcPct val="150000"/>
              </a:lnSpc>
            </a:pPr>
            <a:r>
              <a:rPr lang="es-ES" dirty="0">
                <a:solidFill>
                  <a:schemeClr val="bg1"/>
                </a:solidFill>
                <a:latin typeface="ITC Avant Garde Gothic Std Medi" panose="020B0602020202020204" pitchFamily="34" charset="0"/>
              </a:rPr>
              <a:t>max_depth = 45</a:t>
            </a:r>
            <a:br>
              <a:rPr lang="es-ES" dirty="0">
                <a:solidFill>
                  <a:schemeClr val="bg1"/>
                </a:solidFill>
                <a:latin typeface="ITC Avant Garde Gothic Std Medi" panose="020B0602020202020204" pitchFamily="34" charset="0"/>
              </a:rPr>
            </a:br>
            <a:r>
              <a:rPr lang="es-ES" dirty="0">
                <a:solidFill>
                  <a:schemeClr val="bg1"/>
                </a:solidFill>
                <a:latin typeface="ITC Avant Garde Gothic Std Medi" panose="020B0602020202020204" pitchFamily="34" charset="0"/>
              </a:rPr>
              <a:t>max_features = None</a:t>
            </a:r>
            <a:br>
              <a:rPr lang="es-ES" dirty="0">
                <a:solidFill>
                  <a:schemeClr val="bg1"/>
                </a:solidFill>
                <a:latin typeface="ITC Avant Garde Gothic Std Medi" panose="020B0602020202020204" pitchFamily="34" charset="0"/>
              </a:rPr>
            </a:br>
            <a:r>
              <a:rPr lang="es-ES" dirty="0">
                <a:solidFill>
                  <a:schemeClr val="bg1"/>
                </a:solidFill>
                <a:latin typeface="ITC Avant Garde Gothic Std Medi" panose="020B0602020202020204" pitchFamily="34" charset="0"/>
              </a:rPr>
              <a:t>min_samples_split = 3</a:t>
            </a:r>
            <a:endParaRPr lang="es-ES" sz="2000" dirty="0">
              <a:solidFill>
                <a:schemeClr val="bg1"/>
              </a:solidFill>
              <a:latin typeface="ITC Avant Garde Gothic Std Medi" panose="020B0602020202020204" pitchFamily="34" charset="0"/>
            </a:endParaRPr>
          </a:p>
        </p:txBody>
      </p:sp>
    </p:spTree>
    <p:extLst>
      <p:ext uri="{BB962C8B-B14F-4D97-AF65-F5344CB8AC3E}">
        <p14:creationId xmlns:p14="http://schemas.microsoft.com/office/powerpoint/2010/main" val="1188052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0D3050-5C50-0E43-87F0-94C0950A1D12}"/>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ángulo 3">
            <a:extLst>
              <a:ext uri="{FF2B5EF4-FFF2-40B4-BE49-F238E27FC236}">
                <a16:creationId xmlns:a16="http://schemas.microsoft.com/office/drawing/2014/main" id="{86E13B1C-7346-2641-BBF5-01E6AD0E207C}"/>
              </a:ext>
            </a:extLst>
          </p:cNvPr>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Título 1">
            <a:extLst>
              <a:ext uri="{FF2B5EF4-FFF2-40B4-BE49-F238E27FC236}">
                <a16:creationId xmlns:a16="http://schemas.microsoft.com/office/drawing/2014/main" id="{BC00839F-42C4-9749-AF01-AE2487B3B53D}"/>
              </a:ext>
            </a:extLst>
          </p:cNvPr>
          <p:cNvSpPr>
            <a:spLocks noGrp="1"/>
          </p:cNvSpPr>
          <p:nvPr>
            <p:ph type="title"/>
          </p:nvPr>
        </p:nvSpPr>
        <p:spPr>
          <a:xfrm>
            <a:off x="398842" y="361022"/>
            <a:ext cx="10515600" cy="580674"/>
          </a:xfrm>
        </p:spPr>
        <p:txBody>
          <a:bodyPr>
            <a:noAutofit/>
          </a:bodyPr>
          <a:lstStyle/>
          <a:p>
            <a:r>
              <a:rPr lang="es-ES" sz="3200" b="1" dirty="0">
                <a:solidFill>
                  <a:schemeClr val="bg1"/>
                </a:solidFill>
                <a:latin typeface="ITC Avant Garde Gothic Std Medi" panose="020B0602020202020204" pitchFamily="34" charset="0"/>
              </a:rPr>
              <a:t>MATRIZ DE CONFUSIÓN</a:t>
            </a:r>
          </a:p>
        </p:txBody>
      </p:sp>
      <p:sp>
        <p:nvSpPr>
          <p:cNvPr id="7" name="Rectángulo 6">
            <a:extLst>
              <a:ext uri="{FF2B5EF4-FFF2-40B4-BE49-F238E27FC236}">
                <a16:creationId xmlns:a16="http://schemas.microsoft.com/office/drawing/2014/main" id="{F537AE47-4499-9143-AEAE-77F65EB17131}"/>
              </a:ext>
            </a:extLst>
          </p:cNvPr>
          <p:cNvSpPr/>
          <p:nvPr/>
        </p:nvSpPr>
        <p:spPr>
          <a:xfrm>
            <a:off x="3941622" y="1266967"/>
            <a:ext cx="3866768" cy="589329"/>
          </a:xfrm>
          <a:prstGeom prst="rect">
            <a:avLst/>
          </a:prstGeom>
        </p:spPr>
        <p:txBody>
          <a:bodyPr wrap="square">
            <a:spAutoFit/>
          </a:bodyPr>
          <a:lstStyle/>
          <a:p>
            <a:pPr algn="ctr">
              <a:lnSpc>
                <a:spcPct val="106000"/>
              </a:lnSpc>
              <a:spcAft>
                <a:spcPts val="800"/>
              </a:spcAft>
            </a:pPr>
            <a:r>
              <a:rPr lang="es-ES" sz="32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Random Forest</a:t>
            </a:r>
          </a:p>
        </p:txBody>
      </p:sp>
      <p:pic>
        <p:nvPicPr>
          <p:cNvPr id="6" name="Imagen 5">
            <a:extLst>
              <a:ext uri="{FF2B5EF4-FFF2-40B4-BE49-F238E27FC236}">
                <a16:creationId xmlns:a16="http://schemas.microsoft.com/office/drawing/2014/main" id="{063D5473-DEC9-0F44-BC7D-6AB002E097FB}"/>
              </a:ext>
            </a:extLst>
          </p:cNvPr>
          <p:cNvPicPr>
            <a:picLocks noChangeAspect="1"/>
          </p:cNvPicPr>
          <p:nvPr/>
        </p:nvPicPr>
        <p:blipFill>
          <a:blip r:embed="rId3"/>
          <a:stretch>
            <a:fillRect/>
          </a:stretch>
        </p:blipFill>
        <p:spPr>
          <a:xfrm>
            <a:off x="3295022" y="2002598"/>
            <a:ext cx="5601956" cy="4709099"/>
          </a:xfrm>
          <a:prstGeom prst="rect">
            <a:avLst/>
          </a:prstGeom>
        </p:spPr>
      </p:pic>
    </p:spTree>
    <p:extLst>
      <p:ext uri="{BB962C8B-B14F-4D97-AF65-F5344CB8AC3E}">
        <p14:creationId xmlns:p14="http://schemas.microsoft.com/office/powerpoint/2010/main" val="1567240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0D3050-5C50-0E43-87F0-94C0950A1D12}"/>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ángulo 5">
            <a:extLst>
              <a:ext uri="{FF2B5EF4-FFF2-40B4-BE49-F238E27FC236}">
                <a16:creationId xmlns:a16="http://schemas.microsoft.com/office/drawing/2014/main" id="{56BBAA39-594B-C745-8F0C-57EC4124C022}"/>
              </a:ext>
            </a:extLst>
          </p:cNvPr>
          <p:cNvSpPr/>
          <p:nvPr/>
        </p:nvSpPr>
        <p:spPr>
          <a:xfrm>
            <a:off x="1994693" y="2875002"/>
            <a:ext cx="8202613" cy="1107996"/>
          </a:xfrm>
          <a:prstGeom prst="rect">
            <a:avLst/>
          </a:prstGeom>
        </p:spPr>
        <p:txBody>
          <a:bodyPr wrap="square">
            <a:spAutoFit/>
          </a:bodyPr>
          <a:lstStyle/>
          <a:p>
            <a:pPr algn="ctr"/>
            <a:r>
              <a:rPr lang="es-ES" sz="6600" b="1" dirty="0">
                <a:solidFill>
                  <a:schemeClr val="bg1"/>
                </a:solidFill>
                <a:effectLst>
                  <a:glow rad="304800">
                    <a:schemeClr val="tx1">
                      <a:alpha val="85000"/>
                    </a:schemeClr>
                  </a:glow>
                </a:effectLst>
                <a:latin typeface="ITC Avant Garde Gothic Std Demi" panose="020B0602020202020204" pitchFamily="34" charset="0"/>
              </a:rPr>
              <a:t>CONCLUSIONES</a:t>
            </a:r>
          </a:p>
        </p:txBody>
      </p:sp>
    </p:spTree>
    <p:extLst>
      <p:ext uri="{BB962C8B-B14F-4D97-AF65-F5344CB8AC3E}">
        <p14:creationId xmlns:p14="http://schemas.microsoft.com/office/powerpoint/2010/main" val="1688895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0D3050-5C50-0E43-87F0-94C0950A1D12}"/>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ángulo 3">
            <a:extLst>
              <a:ext uri="{FF2B5EF4-FFF2-40B4-BE49-F238E27FC236}">
                <a16:creationId xmlns:a16="http://schemas.microsoft.com/office/drawing/2014/main" id="{B7676C7A-930E-E84A-A798-A1B16C7C789D}"/>
              </a:ext>
            </a:extLst>
          </p:cNvPr>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ES" dirty="0"/>
          </a:p>
        </p:txBody>
      </p:sp>
      <p:sp>
        <p:nvSpPr>
          <p:cNvPr id="7" name="Marcador de contenido 2">
            <a:extLst>
              <a:ext uri="{FF2B5EF4-FFF2-40B4-BE49-F238E27FC236}">
                <a16:creationId xmlns:a16="http://schemas.microsoft.com/office/drawing/2014/main" id="{7FA2AA2F-E4F4-804D-9E5B-904CB66CB4C1}"/>
              </a:ext>
            </a:extLst>
          </p:cNvPr>
          <p:cNvSpPr>
            <a:spLocks noGrp="1"/>
          </p:cNvSpPr>
          <p:nvPr>
            <p:ph idx="1"/>
          </p:nvPr>
        </p:nvSpPr>
        <p:spPr>
          <a:xfrm>
            <a:off x="499533" y="1658204"/>
            <a:ext cx="11192933" cy="4537880"/>
          </a:xfrm>
        </p:spPr>
        <p:txBody>
          <a:bodyPr>
            <a:noAutofit/>
          </a:bodyPr>
          <a:lstStyle/>
          <a:p>
            <a:pPr marL="0" indent="0" algn="just">
              <a:lnSpc>
                <a:spcPct val="100000"/>
              </a:lnSpc>
              <a:buNone/>
            </a:pPr>
            <a:r>
              <a:rPr lang="es-ES" sz="1900" dirty="0">
                <a:solidFill>
                  <a:schemeClr val="bg1"/>
                </a:solidFill>
                <a:latin typeface="Frutiger LT Std 55 Roman" panose="020B0602020204020204" pitchFamily="34" charset="0"/>
              </a:rPr>
              <a:t>Como conclusiones finales creo que en la parte de feature engineering se pueden mejorar aspectos referentes al tratamiento de los valores faltantes, creación de nuevas variables a partir de las originales, pero que además de completarnos los valores missing, también poderles dar más importancia a según que valores nos proporcionan.</a:t>
            </a:r>
          </a:p>
          <a:p>
            <a:pPr marL="0" indent="0" algn="just">
              <a:lnSpc>
                <a:spcPct val="100000"/>
              </a:lnSpc>
              <a:buNone/>
            </a:pPr>
            <a:r>
              <a:rPr lang="es-ES" sz="1900" dirty="0">
                <a:solidFill>
                  <a:schemeClr val="bg1"/>
                </a:solidFill>
                <a:latin typeface="Frutiger LT Std 55 Roman" panose="020B0602020204020204" pitchFamily="34" charset="0"/>
              </a:rPr>
              <a:t>Respecto a los modelos, creo que los modelos que mejor pueden mejorar los resultados obtenidos son los que están basados en métodos de aprendizaje por conjuntos, es decir, Ensemble methods. </a:t>
            </a:r>
          </a:p>
          <a:p>
            <a:pPr marL="0" indent="0" algn="just">
              <a:lnSpc>
                <a:spcPct val="100000"/>
              </a:lnSpc>
              <a:buNone/>
            </a:pPr>
            <a:r>
              <a:rPr lang="es-ES" sz="1900" dirty="0">
                <a:solidFill>
                  <a:schemeClr val="bg1"/>
                </a:solidFill>
                <a:latin typeface="Frutiger LT Std 55 Roman" panose="020B0602020204020204" pitchFamily="34" charset="0"/>
              </a:rPr>
              <a:t>Para mejorar los resultados creo que debería utilizar modelos con métodos basados en Bootstrapping, tales como AdaBoost, XGBoost, GradientBoost, LightGBM, CatBoost y BrownBoost. </a:t>
            </a:r>
          </a:p>
          <a:p>
            <a:pPr marL="0" indent="0" algn="just">
              <a:lnSpc>
                <a:spcPct val="100000"/>
              </a:lnSpc>
              <a:buNone/>
            </a:pPr>
            <a:r>
              <a:rPr lang="es-ES" sz="1900" dirty="0">
                <a:solidFill>
                  <a:schemeClr val="bg1"/>
                </a:solidFill>
                <a:latin typeface="Frutiger LT Std 55 Roman" panose="020B0602020204020204" pitchFamily="34" charset="0"/>
              </a:rPr>
              <a:t>Estos aprovechan una técnica de muestreo de arranque para crear muestras diversas. Este método de remuestreo genera diferentes subconjuntos del conjunto de datos de entrenamiento seleccionando puntos de datos al azar y con reemplazo. Esto significa que cada vez que selecciona un punto de datos del conjunto de datos de entrenamiento, puede seleccionar la misma instancia varias veces. Como resultado, un valor/instancia repetido dos veces (o más) en una muestra.</a:t>
            </a:r>
          </a:p>
        </p:txBody>
      </p:sp>
      <p:sp>
        <p:nvSpPr>
          <p:cNvPr id="6" name="Rectángulo 5">
            <a:extLst>
              <a:ext uri="{FF2B5EF4-FFF2-40B4-BE49-F238E27FC236}">
                <a16:creationId xmlns:a16="http://schemas.microsoft.com/office/drawing/2014/main" id="{A696D4BE-90F7-BB45-9F53-10E1A33D4094}"/>
              </a:ext>
            </a:extLst>
          </p:cNvPr>
          <p:cNvSpPr/>
          <p:nvPr/>
        </p:nvSpPr>
        <p:spPr>
          <a:xfrm>
            <a:off x="499533" y="661916"/>
            <a:ext cx="5041458" cy="651460"/>
          </a:xfrm>
          <a:prstGeom prst="rect">
            <a:avLst/>
          </a:prstGeom>
        </p:spPr>
        <p:txBody>
          <a:bodyPr wrap="square">
            <a:spAutoFit/>
          </a:bodyPr>
          <a:lstStyle/>
          <a:p>
            <a:pPr>
              <a:lnSpc>
                <a:spcPct val="106000"/>
              </a:lnSpc>
              <a:spcAft>
                <a:spcPts val="800"/>
              </a:spcAft>
            </a:pPr>
            <a:r>
              <a:rPr lang="es-ES" sz="3600" dirty="0">
                <a:solidFill>
                  <a:schemeClr val="bg1"/>
                </a:solidFill>
                <a:latin typeface="ITC Avant Garde Gothic Std Medi" panose="020B0602020202020204" pitchFamily="34" charset="0"/>
                <a:ea typeface="Calibri" panose="020F0502020204030204" pitchFamily="34" charset="0"/>
                <a:cs typeface="Times New Roman" panose="02020603050405020304" pitchFamily="18" charset="0"/>
              </a:rPr>
              <a:t>Conclusiones finales</a:t>
            </a:r>
          </a:p>
        </p:txBody>
      </p:sp>
    </p:spTree>
    <p:extLst>
      <p:ext uri="{BB962C8B-B14F-4D97-AF65-F5344CB8AC3E}">
        <p14:creationId xmlns:p14="http://schemas.microsoft.com/office/powerpoint/2010/main" val="255905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58DD411-64E4-674A-8DD3-F81501BA8DAE}"/>
              </a:ext>
            </a:extLst>
          </p:cNvPr>
          <p:cNvPicPr>
            <a:picLocks noChangeAspect="1"/>
          </p:cNvPicPr>
          <p:nvPr/>
        </p:nvPicPr>
        <p:blipFill>
          <a:blip r:embed="rId2"/>
          <a:stretch>
            <a:fillRect/>
          </a:stretch>
        </p:blipFill>
        <p:spPr>
          <a:xfrm>
            <a:off x="0" y="0"/>
            <a:ext cx="12192000" cy="6858000"/>
          </a:xfrm>
          <a:prstGeom prst="rect">
            <a:avLst/>
          </a:prstGeom>
        </p:spPr>
      </p:pic>
      <p:sp>
        <p:nvSpPr>
          <p:cNvPr id="13" name="Rectángulo 12">
            <a:extLst>
              <a:ext uri="{FF2B5EF4-FFF2-40B4-BE49-F238E27FC236}">
                <a16:creationId xmlns:a16="http://schemas.microsoft.com/office/drawing/2014/main" id="{D92F1237-8B4A-3D40-9508-0C991818173C}"/>
              </a:ext>
            </a:extLst>
          </p:cNvPr>
          <p:cNvSpPr/>
          <p:nvPr/>
        </p:nvSpPr>
        <p:spPr>
          <a:xfrm>
            <a:off x="0" y="0"/>
            <a:ext cx="12191999" cy="6858000"/>
          </a:xfrm>
          <a:prstGeom prst="rect">
            <a:avLst/>
          </a:prstGeom>
          <a:solidFill>
            <a:schemeClr val="dk1">
              <a:alpha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dirty="0"/>
          </a:p>
        </p:txBody>
      </p:sp>
      <p:sp>
        <p:nvSpPr>
          <p:cNvPr id="6" name="Rectángulo 5">
            <a:extLst>
              <a:ext uri="{FF2B5EF4-FFF2-40B4-BE49-F238E27FC236}">
                <a16:creationId xmlns:a16="http://schemas.microsoft.com/office/drawing/2014/main" id="{82F89B3F-C837-6E4E-AAEB-F06055EF71AD}"/>
              </a:ext>
            </a:extLst>
          </p:cNvPr>
          <p:cNvSpPr/>
          <p:nvPr/>
        </p:nvSpPr>
        <p:spPr>
          <a:xfrm>
            <a:off x="316042" y="419247"/>
            <a:ext cx="6098405" cy="523220"/>
          </a:xfrm>
          <a:prstGeom prst="rect">
            <a:avLst/>
          </a:prstGeom>
        </p:spPr>
        <p:txBody>
          <a:bodyPr wrap="square">
            <a:spAutoFit/>
          </a:bodyPr>
          <a:lstStyle/>
          <a:p>
            <a:r>
              <a:rPr lang="es-ES" sz="2800" b="1" dirty="0">
                <a:solidFill>
                  <a:schemeClr val="bg1"/>
                </a:solidFill>
                <a:effectLst>
                  <a:glow rad="63500">
                    <a:schemeClr val="tx1">
                      <a:alpha val="40000"/>
                    </a:schemeClr>
                  </a:glow>
                </a:effectLst>
                <a:latin typeface="ITC Avant Garde Gothic Std Demi" panose="020B0602020202020204" pitchFamily="34" charset="0"/>
              </a:rPr>
              <a:t>DESCRIPCIÓN DE LOS DATOS</a:t>
            </a:r>
            <a:endParaRPr lang="es-ES" sz="2800" dirty="0"/>
          </a:p>
        </p:txBody>
      </p:sp>
      <p:sp>
        <p:nvSpPr>
          <p:cNvPr id="7" name="Marcador de contenido 2">
            <a:extLst>
              <a:ext uri="{FF2B5EF4-FFF2-40B4-BE49-F238E27FC236}">
                <a16:creationId xmlns:a16="http://schemas.microsoft.com/office/drawing/2014/main" id="{3DE96FCE-571A-2541-97E0-0B0C2A09A7CC}"/>
              </a:ext>
            </a:extLst>
          </p:cNvPr>
          <p:cNvSpPr>
            <a:spLocks noGrp="1"/>
          </p:cNvSpPr>
          <p:nvPr>
            <p:ph idx="1"/>
          </p:nvPr>
        </p:nvSpPr>
        <p:spPr>
          <a:xfrm>
            <a:off x="316042" y="1029693"/>
            <a:ext cx="10772913" cy="726596"/>
          </a:xfrm>
        </p:spPr>
        <p:txBody>
          <a:bodyPr>
            <a:normAutofit/>
          </a:bodyPr>
          <a:lstStyle/>
          <a:p>
            <a:pPr marL="0" indent="0" algn="just">
              <a:buNone/>
            </a:pPr>
            <a:r>
              <a:rPr lang="es-ES" sz="2300" dirty="0">
                <a:solidFill>
                  <a:schemeClr val="bg1"/>
                </a:solidFill>
              </a:rPr>
              <a:t>Aquí mostramos un breve resumen de los datos que nos proporciona este dataset y con los que vamos a trabajar.</a:t>
            </a:r>
          </a:p>
        </p:txBody>
      </p:sp>
      <p:sp>
        <p:nvSpPr>
          <p:cNvPr id="8" name="Rectángulo 7">
            <a:extLst>
              <a:ext uri="{FF2B5EF4-FFF2-40B4-BE49-F238E27FC236}">
                <a16:creationId xmlns:a16="http://schemas.microsoft.com/office/drawing/2014/main" id="{2A8C563E-62DA-2842-8603-DC854112B5FD}"/>
              </a:ext>
            </a:extLst>
          </p:cNvPr>
          <p:cNvSpPr/>
          <p:nvPr/>
        </p:nvSpPr>
        <p:spPr>
          <a:xfrm>
            <a:off x="377309" y="2213454"/>
            <a:ext cx="6037137" cy="400110"/>
          </a:xfrm>
          <a:prstGeom prst="rect">
            <a:avLst/>
          </a:prstGeom>
        </p:spPr>
        <p:txBody>
          <a:bodyPr wrap="square">
            <a:spAutoFit/>
          </a:bodyPr>
          <a:lstStyle/>
          <a:p>
            <a:r>
              <a:rPr lang="es-ES" sz="2000" b="1" dirty="0">
                <a:solidFill>
                  <a:schemeClr val="bg1"/>
                </a:solidFill>
                <a:effectLst>
                  <a:glow rad="63500">
                    <a:schemeClr val="tx1">
                      <a:alpha val="40000"/>
                    </a:schemeClr>
                  </a:glow>
                </a:effectLst>
                <a:latin typeface="ITC Avant Garde Gothic Std Demi" panose="020B0602020202020204" pitchFamily="34" charset="0"/>
              </a:rPr>
              <a:t>DISTRIBUCIÓN DEL DATAFRAME</a:t>
            </a:r>
            <a:endParaRPr lang="es-ES" sz="2000" dirty="0"/>
          </a:p>
        </p:txBody>
      </p:sp>
      <p:sp>
        <p:nvSpPr>
          <p:cNvPr id="12" name="Marcador de contenido 2">
            <a:extLst>
              <a:ext uri="{FF2B5EF4-FFF2-40B4-BE49-F238E27FC236}">
                <a16:creationId xmlns:a16="http://schemas.microsoft.com/office/drawing/2014/main" id="{1C0E868E-C8E5-4E43-B774-4E88FA0C1906}"/>
              </a:ext>
            </a:extLst>
          </p:cNvPr>
          <p:cNvSpPr txBox="1">
            <a:spLocks/>
          </p:cNvSpPr>
          <p:nvPr/>
        </p:nvSpPr>
        <p:spPr>
          <a:xfrm>
            <a:off x="377309" y="5104393"/>
            <a:ext cx="11376887" cy="147382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ES" sz="2300" dirty="0">
                <a:solidFill>
                  <a:schemeClr val="bg1"/>
                </a:solidFill>
              </a:rPr>
              <a:t>Los datos que tenemos se componen de 13 diferentes columnas/variables, con tipos de datos muy diferentes en su forma, interpretación, tipo…y con 8693 registros(filas). Y por otra parte tenemos la variable target, la cuál tendremos que relacionarla con todas las anteriores para realizar nuestro cometido. La variable TARGET es “</a:t>
            </a:r>
            <a:r>
              <a:rPr lang="es-ES" sz="2300" b="1" dirty="0">
                <a:solidFill>
                  <a:schemeClr val="bg1"/>
                </a:solidFill>
              </a:rPr>
              <a:t>Transported</a:t>
            </a:r>
            <a:r>
              <a:rPr lang="es-ES" sz="2300" dirty="0">
                <a:solidFill>
                  <a:schemeClr val="bg1"/>
                </a:solidFill>
              </a:rPr>
              <a:t>”, y la analizaremos mas adelante.</a:t>
            </a:r>
          </a:p>
        </p:txBody>
      </p:sp>
      <p:pic>
        <p:nvPicPr>
          <p:cNvPr id="3" name="Imagen 2">
            <a:extLst>
              <a:ext uri="{FF2B5EF4-FFF2-40B4-BE49-F238E27FC236}">
                <a16:creationId xmlns:a16="http://schemas.microsoft.com/office/drawing/2014/main" id="{D7DFE996-89B8-5142-8250-F8E9D348C4C4}"/>
              </a:ext>
            </a:extLst>
          </p:cNvPr>
          <p:cNvPicPr>
            <a:picLocks noChangeAspect="1"/>
          </p:cNvPicPr>
          <p:nvPr/>
        </p:nvPicPr>
        <p:blipFill>
          <a:blip r:embed="rId3"/>
          <a:stretch>
            <a:fillRect/>
          </a:stretch>
        </p:blipFill>
        <p:spPr>
          <a:xfrm>
            <a:off x="183410" y="2785982"/>
            <a:ext cx="11825177" cy="1778307"/>
          </a:xfrm>
          <a:prstGeom prst="rect">
            <a:avLst/>
          </a:prstGeom>
          <a:ln w="3175">
            <a:solidFill>
              <a:schemeClr val="bg1"/>
            </a:solidFill>
          </a:ln>
        </p:spPr>
      </p:pic>
    </p:spTree>
    <p:extLst>
      <p:ext uri="{BB962C8B-B14F-4D97-AF65-F5344CB8AC3E}">
        <p14:creationId xmlns:p14="http://schemas.microsoft.com/office/powerpoint/2010/main" val="289402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092E028-4E75-124D-8180-FA0DCD3809A0}"/>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ángulo 6">
            <a:extLst>
              <a:ext uri="{FF2B5EF4-FFF2-40B4-BE49-F238E27FC236}">
                <a16:creationId xmlns:a16="http://schemas.microsoft.com/office/drawing/2014/main" id="{8E2136AF-8462-7247-9C54-3326AC400536}"/>
              </a:ext>
            </a:extLst>
          </p:cNvPr>
          <p:cNvSpPr/>
          <p:nvPr/>
        </p:nvSpPr>
        <p:spPr>
          <a:xfrm>
            <a:off x="-1" y="0"/>
            <a:ext cx="12192001"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08E981C2-E36F-854E-B563-483AF7FC1655}"/>
              </a:ext>
            </a:extLst>
          </p:cNvPr>
          <p:cNvSpPr/>
          <p:nvPr/>
        </p:nvSpPr>
        <p:spPr>
          <a:xfrm>
            <a:off x="1488946" y="447480"/>
            <a:ext cx="2339102" cy="400110"/>
          </a:xfrm>
          <a:prstGeom prst="rect">
            <a:avLst/>
          </a:prstGeom>
        </p:spPr>
        <p:txBody>
          <a:bodyPr wrap="none">
            <a:spAutoFit/>
          </a:bodyPr>
          <a:lstStyle/>
          <a:p>
            <a:r>
              <a:rPr lang="es-ES" sz="2000" b="1" dirty="0">
                <a:solidFill>
                  <a:schemeClr val="bg1"/>
                </a:solidFill>
                <a:latin typeface="Menlo" panose="020B0609030804020204" pitchFamily="49" charset="0"/>
              </a:rPr>
              <a:t>Tipos de datos</a:t>
            </a:r>
            <a:endParaRPr lang="es-ES" sz="2000" b="0" dirty="0">
              <a:solidFill>
                <a:schemeClr val="bg1"/>
              </a:solidFill>
              <a:effectLst/>
              <a:latin typeface="Menlo" panose="020B0609030804020204" pitchFamily="49" charset="0"/>
            </a:endParaRPr>
          </a:p>
        </p:txBody>
      </p:sp>
      <p:pic>
        <p:nvPicPr>
          <p:cNvPr id="9" name="Imagen 8">
            <a:extLst>
              <a:ext uri="{FF2B5EF4-FFF2-40B4-BE49-F238E27FC236}">
                <a16:creationId xmlns:a16="http://schemas.microsoft.com/office/drawing/2014/main" id="{111C3EA0-6E6E-0344-ADCB-AF84A7FA1961}"/>
              </a:ext>
            </a:extLst>
          </p:cNvPr>
          <p:cNvPicPr>
            <a:picLocks noChangeAspect="1"/>
          </p:cNvPicPr>
          <p:nvPr/>
        </p:nvPicPr>
        <p:blipFill>
          <a:blip r:embed="rId3"/>
          <a:stretch>
            <a:fillRect/>
          </a:stretch>
        </p:blipFill>
        <p:spPr>
          <a:xfrm>
            <a:off x="938185" y="1161162"/>
            <a:ext cx="3440625" cy="5114858"/>
          </a:xfrm>
          <a:prstGeom prst="rect">
            <a:avLst/>
          </a:prstGeom>
          <a:ln w="6350" cap="rnd">
            <a:solidFill>
              <a:schemeClr val="bg1">
                <a:alpha val="50000"/>
              </a:schemeClr>
            </a:solidFill>
          </a:ln>
        </p:spPr>
      </p:pic>
      <p:sp>
        <p:nvSpPr>
          <p:cNvPr id="10" name="Rectángulo 9">
            <a:extLst>
              <a:ext uri="{FF2B5EF4-FFF2-40B4-BE49-F238E27FC236}">
                <a16:creationId xmlns:a16="http://schemas.microsoft.com/office/drawing/2014/main" id="{283A4D2B-4421-4142-A762-5A4CF194F329}"/>
              </a:ext>
            </a:extLst>
          </p:cNvPr>
          <p:cNvSpPr/>
          <p:nvPr/>
        </p:nvSpPr>
        <p:spPr>
          <a:xfrm>
            <a:off x="5052752" y="447480"/>
            <a:ext cx="2492990" cy="400110"/>
          </a:xfrm>
          <a:prstGeom prst="rect">
            <a:avLst/>
          </a:prstGeom>
        </p:spPr>
        <p:txBody>
          <a:bodyPr wrap="none">
            <a:spAutoFit/>
          </a:bodyPr>
          <a:lstStyle/>
          <a:p>
            <a:r>
              <a:rPr lang="es-ES" sz="2000" b="1" dirty="0">
                <a:solidFill>
                  <a:schemeClr val="bg1"/>
                </a:solidFill>
                <a:latin typeface="Menlo" panose="020B0609030804020204" pitchFamily="49" charset="0"/>
              </a:rPr>
              <a:t>Valores missing</a:t>
            </a:r>
            <a:endParaRPr lang="es-ES" sz="2000" b="0" dirty="0">
              <a:solidFill>
                <a:schemeClr val="bg1"/>
              </a:solidFill>
              <a:effectLst/>
              <a:latin typeface="Menlo" panose="020B0609030804020204" pitchFamily="49" charset="0"/>
            </a:endParaRPr>
          </a:p>
        </p:txBody>
      </p:sp>
      <p:pic>
        <p:nvPicPr>
          <p:cNvPr id="12" name="Imagen 11">
            <a:extLst>
              <a:ext uri="{FF2B5EF4-FFF2-40B4-BE49-F238E27FC236}">
                <a16:creationId xmlns:a16="http://schemas.microsoft.com/office/drawing/2014/main" id="{9A4F0731-5662-2D4B-9157-50B8EDD9122E}"/>
              </a:ext>
            </a:extLst>
          </p:cNvPr>
          <p:cNvPicPr>
            <a:picLocks noChangeAspect="1"/>
          </p:cNvPicPr>
          <p:nvPr/>
        </p:nvPicPr>
        <p:blipFill>
          <a:blip r:embed="rId4"/>
          <a:stretch>
            <a:fillRect/>
          </a:stretch>
        </p:blipFill>
        <p:spPr>
          <a:xfrm>
            <a:off x="5001110" y="1208404"/>
            <a:ext cx="2596274" cy="5105033"/>
          </a:xfrm>
          <a:prstGeom prst="rect">
            <a:avLst/>
          </a:prstGeom>
          <a:ln w="6350" cap="rnd">
            <a:solidFill>
              <a:schemeClr val="bg1">
                <a:alpha val="50000"/>
              </a:schemeClr>
            </a:solidFill>
          </a:ln>
        </p:spPr>
      </p:pic>
      <p:sp>
        <p:nvSpPr>
          <p:cNvPr id="13" name="Rectángulo 12">
            <a:extLst>
              <a:ext uri="{FF2B5EF4-FFF2-40B4-BE49-F238E27FC236}">
                <a16:creationId xmlns:a16="http://schemas.microsoft.com/office/drawing/2014/main" id="{607BEC3C-32FB-A742-81C7-2BDA3CFF4CBE}"/>
              </a:ext>
            </a:extLst>
          </p:cNvPr>
          <p:cNvSpPr/>
          <p:nvPr/>
        </p:nvSpPr>
        <p:spPr>
          <a:xfrm>
            <a:off x="8419180" y="447480"/>
            <a:ext cx="2339102" cy="400110"/>
          </a:xfrm>
          <a:prstGeom prst="rect">
            <a:avLst/>
          </a:prstGeom>
        </p:spPr>
        <p:txBody>
          <a:bodyPr wrap="none">
            <a:spAutoFit/>
          </a:bodyPr>
          <a:lstStyle/>
          <a:p>
            <a:r>
              <a:rPr lang="es-ES" sz="2000" b="1" dirty="0">
                <a:solidFill>
                  <a:schemeClr val="bg1"/>
                </a:solidFill>
                <a:latin typeface="Menlo" panose="020B0609030804020204" pitchFamily="49" charset="0"/>
              </a:rPr>
              <a:t>Valores únicos</a:t>
            </a:r>
            <a:endParaRPr lang="es-ES" sz="2000" b="0" dirty="0">
              <a:solidFill>
                <a:schemeClr val="bg1"/>
              </a:solidFill>
              <a:effectLst/>
              <a:latin typeface="Menlo" panose="020B0609030804020204" pitchFamily="49" charset="0"/>
            </a:endParaRPr>
          </a:p>
        </p:txBody>
      </p:sp>
      <p:pic>
        <p:nvPicPr>
          <p:cNvPr id="15" name="Imagen 14">
            <a:extLst>
              <a:ext uri="{FF2B5EF4-FFF2-40B4-BE49-F238E27FC236}">
                <a16:creationId xmlns:a16="http://schemas.microsoft.com/office/drawing/2014/main" id="{E459AEDC-3E1B-594B-AC34-ABC9EC2557BD}"/>
              </a:ext>
            </a:extLst>
          </p:cNvPr>
          <p:cNvPicPr>
            <a:picLocks noChangeAspect="1"/>
          </p:cNvPicPr>
          <p:nvPr/>
        </p:nvPicPr>
        <p:blipFill>
          <a:blip r:embed="rId5"/>
          <a:stretch>
            <a:fillRect/>
          </a:stretch>
        </p:blipFill>
        <p:spPr>
          <a:xfrm>
            <a:off x="8290594" y="1194435"/>
            <a:ext cx="2596274" cy="5048311"/>
          </a:xfrm>
          <a:prstGeom prst="rect">
            <a:avLst/>
          </a:prstGeom>
          <a:ln w="6350" cap="rnd">
            <a:solidFill>
              <a:schemeClr val="bg1">
                <a:alpha val="50000"/>
              </a:schemeClr>
            </a:solidFill>
          </a:ln>
        </p:spPr>
      </p:pic>
    </p:spTree>
    <p:extLst>
      <p:ext uri="{BB962C8B-B14F-4D97-AF65-F5344CB8AC3E}">
        <p14:creationId xmlns:p14="http://schemas.microsoft.com/office/powerpoint/2010/main" val="1680369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7C0AC6B-D91C-BD47-A0C4-2E19D8A28ED2}"/>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ángulo 5">
            <a:extLst>
              <a:ext uri="{FF2B5EF4-FFF2-40B4-BE49-F238E27FC236}">
                <a16:creationId xmlns:a16="http://schemas.microsoft.com/office/drawing/2014/main" id="{03EAC8C5-BDA3-8346-9047-9CDE72067641}"/>
              </a:ext>
            </a:extLst>
          </p:cNvPr>
          <p:cNvSpPr/>
          <p:nvPr/>
        </p:nvSpPr>
        <p:spPr>
          <a:xfrm>
            <a:off x="0" y="0"/>
            <a:ext cx="12192000" cy="6858000"/>
          </a:xfrm>
          <a:prstGeom prst="rect">
            <a:avLst/>
          </a:prstGeom>
          <a:solidFill>
            <a:schemeClr val="tx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35991FA3-82E1-0E42-9D1C-C860AAA2C88F}"/>
              </a:ext>
            </a:extLst>
          </p:cNvPr>
          <p:cNvSpPr/>
          <p:nvPr/>
        </p:nvSpPr>
        <p:spPr>
          <a:xfrm>
            <a:off x="3082193" y="416107"/>
            <a:ext cx="6027612" cy="523220"/>
          </a:xfrm>
          <a:prstGeom prst="rect">
            <a:avLst/>
          </a:prstGeom>
        </p:spPr>
        <p:txBody>
          <a:bodyPr wrap="none">
            <a:spAutoFit/>
          </a:bodyPr>
          <a:lstStyle/>
          <a:p>
            <a:r>
              <a:rPr lang="es-ES" sz="2800" b="1" dirty="0">
                <a:solidFill>
                  <a:schemeClr val="bg1"/>
                </a:solidFill>
                <a:effectLst/>
                <a:latin typeface="Menlo" panose="020B0609030804020204" pitchFamily="49" charset="0"/>
              </a:rPr>
              <a:t>Composición de cada columna</a:t>
            </a:r>
          </a:p>
        </p:txBody>
      </p:sp>
      <p:pic>
        <p:nvPicPr>
          <p:cNvPr id="9" name="Imagen 8">
            <a:extLst>
              <a:ext uri="{FF2B5EF4-FFF2-40B4-BE49-F238E27FC236}">
                <a16:creationId xmlns:a16="http://schemas.microsoft.com/office/drawing/2014/main" id="{BED31EEE-9C45-1B4A-B6A9-8B2F5D5D1D69}"/>
              </a:ext>
            </a:extLst>
          </p:cNvPr>
          <p:cNvPicPr>
            <a:picLocks noChangeAspect="1"/>
          </p:cNvPicPr>
          <p:nvPr/>
        </p:nvPicPr>
        <p:blipFill>
          <a:blip r:embed="rId3"/>
          <a:stretch>
            <a:fillRect/>
          </a:stretch>
        </p:blipFill>
        <p:spPr>
          <a:xfrm>
            <a:off x="1191881" y="1355434"/>
            <a:ext cx="9808235" cy="4667367"/>
          </a:xfrm>
          <a:prstGeom prst="rect">
            <a:avLst/>
          </a:prstGeom>
          <a:ln w="6350">
            <a:solidFill>
              <a:schemeClr val="bg1"/>
            </a:solidFill>
          </a:ln>
        </p:spPr>
      </p:pic>
    </p:spTree>
    <p:extLst>
      <p:ext uri="{BB962C8B-B14F-4D97-AF65-F5344CB8AC3E}">
        <p14:creationId xmlns:p14="http://schemas.microsoft.com/office/powerpoint/2010/main" val="132679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ED1EEB2-E87C-704E-9283-CCFD2A4BD721}"/>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ángulo 5">
            <a:extLst>
              <a:ext uri="{FF2B5EF4-FFF2-40B4-BE49-F238E27FC236}">
                <a16:creationId xmlns:a16="http://schemas.microsoft.com/office/drawing/2014/main" id="{4BE84568-2A8A-1943-8714-757AA87BFCBC}"/>
              </a:ext>
            </a:extLst>
          </p:cNvPr>
          <p:cNvSpPr/>
          <p:nvPr/>
        </p:nvSpPr>
        <p:spPr>
          <a:xfrm>
            <a:off x="0" y="0"/>
            <a:ext cx="12192000" cy="6858000"/>
          </a:xfrm>
          <a:prstGeom prst="rect">
            <a:avLst/>
          </a:prstGeom>
          <a:solidFill>
            <a:schemeClr val="tx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8D463EF6-4461-AF40-8F47-48911726B121}"/>
              </a:ext>
            </a:extLst>
          </p:cNvPr>
          <p:cNvSpPr/>
          <p:nvPr/>
        </p:nvSpPr>
        <p:spPr>
          <a:xfrm>
            <a:off x="3082193" y="394462"/>
            <a:ext cx="6027612" cy="523220"/>
          </a:xfrm>
          <a:prstGeom prst="rect">
            <a:avLst/>
          </a:prstGeom>
        </p:spPr>
        <p:txBody>
          <a:bodyPr wrap="none">
            <a:spAutoFit/>
          </a:bodyPr>
          <a:lstStyle/>
          <a:p>
            <a:r>
              <a:rPr lang="es-ES" sz="2800" b="1" dirty="0">
                <a:solidFill>
                  <a:schemeClr val="bg1"/>
                </a:solidFill>
                <a:effectLst/>
                <a:latin typeface="Menlo" panose="020B0609030804020204" pitchFamily="49" charset="0"/>
              </a:rPr>
              <a:t>Composición de cada columna</a:t>
            </a:r>
          </a:p>
        </p:txBody>
      </p:sp>
      <p:pic>
        <p:nvPicPr>
          <p:cNvPr id="9" name="Imagen 8">
            <a:extLst>
              <a:ext uri="{FF2B5EF4-FFF2-40B4-BE49-F238E27FC236}">
                <a16:creationId xmlns:a16="http://schemas.microsoft.com/office/drawing/2014/main" id="{85458947-43CC-A245-A286-7C849D5FCFA3}"/>
              </a:ext>
            </a:extLst>
          </p:cNvPr>
          <p:cNvPicPr>
            <a:picLocks noChangeAspect="1"/>
          </p:cNvPicPr>
          <p:nvPr/>
        </p:nvPicPr>
        <p:blipFill>
          <a:blip r:embed="rId3"/>
          <a:stretch>
            <a:fillRect/>
          </a:stretch>
        </p:blipFill>
        <p:spPr>
          <a:xfrm>
            <a:off x="1360309" y="1312144"/>
            <a:ext cx="9471379" cy="5181501"/>
          </a:xfrm>
          <a:prstGeom prst="rect">
            <a:avLst/>
          </a:prstGeom>
          <a:ln w="6350">
            <a:solidFill>
              <a:schemeClr val="bg1"/>
            </a:solidFill>
          </a:ln>
        </p:spPr>
      </p:pic>
    </p:spTree>
    <p:extLst>
      <p:ext uri="{BB962C8B-B14F-4D97-AF65-F5344CB8AC3E}">
        <p14:creationId xmlns:p14="http://schemas.microsoft.com/office/powerpoint/2010/main" val="1471530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F2D98B-43E8-254D-8EF0-FDE6FF9966B2}"/>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ángulo 6">
            <a:extLst>
              <a:ext uri="{FF2B5EF4-FFF2-40B4-BE49-F238E27FC236}">
                <a16:creationId xmlns:a16="http://schemas.microsoft.com/office/drawing/2014/main" id="{7A30E906-F04C-9F4D-89E9-BCEA0367D1C0}"/>
              </a:ext>
            </a:extLst>
          </p:cNvPr>
          <p:cNvSpPr/>
          <p:nvPr/>
        </p:nvSpPr>
        <p:spPr>
          <a:xfrm>
            <a:off x="3869267" y="2497976"/>
            <a:ext cx="4453466" cy="1862048"/>
          </a:xfrm>
          <a:prstGeom prst="rect">
            <a:avLst/>
          </a:prstGeom>
        </p:spPr>
        <p:txBody>
          <a:bodyPr wrap="square">
            <a:spAutoFit/>
          </a:bodyPr>
          <a:lstStyle/>
          <a:p>
            <a:pPr algn="ctr"/>
            <a:r>
              <a:rPr lang="es-ES" sz="11500" b="1" dirty="0">
                <a:solidFill>
                  <a:schemeClr val="bg1"/>
                </a:solidFill>
                <a:effectLst>
                  <a:glow rad="304800">
                    <a:schemeClr val="tx1">
                      <a:alpha val="85000"/>
                    </a:schemeClr>
                  </a:glow>
                </a:effectLst>
                <a:latin typeface="ITC Avant Garde Gothic Std Demi" panose="020B0602020202020204" pitchFamily="34" charset="0"/>
              </a:rPr>
              <a:t>EDA</a:t>
            </a:r>
          </a:p>
        </p:txBody>
      </p:sp>
    </p:spTree>
    <p:extLst>
      <p:ext uri="{BB962C8B-B14F-4D97-AF65-F5344CB8AC3E}">
        <p14:creationId xmlns:p14="http://schemas.microsoft.com/office/powerpoint/2010/main" val="4738123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3659</TotalTime>
  <Words>2675</Words>
  <Application>Microsoft Macintosh PowerPoint</Application>
  <PresentationFormat>Panorámica</PresentationFormat>
  <Paragraphs>203</Paragraphs>
  <Slides>45</Slides>
  <Notes>14</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45</vt:i4>
      </vt:variant>
    </vt:vector>
  </HeadingPairs>
  <TitlesOfParts>
    <vt:vector size="58" baseType="lpstr">
      <vt:lpstr>Arial</vt:lpstr>
      <vt:lpstr>AvantGarde Bk BT Book</vt:lpstr>
      <vt:lpstr>Calibri</vt:lpstr>
      <vt:lpstr>Calibri Light</vt:lpstr>
      <vt:lpstr>Frutiger LT Std 45 Light</vt:lpstr>
      <vt:lpstr>Frutiger LT Std 55 Roman</vt:lpstr>
      <vt:lpstr>Frutiger LT Std 65</vt:lpstr>
      <vt:lpstr>ITC Avant Garde Gothic Std Book</vt:lpstr>
      <vt:lpstr>ITC Avant Garde Gothic Std Demi</vt:lpstr>
      <vt:lpstr>ITC Avant Garde Gothic Std Medi</vt:lpstr>
      <vt:lpstr>ITC Avant Garde Std Md</vt:lpstr>
      <vt:lpstr>Menlo</vt:lpstr>
      <vt:lpstr>Tema de Office</vt:lpstr>
      <vt:lpstr>Proyecto Machine Learning</vt:lpstr>
      <vt:lpstr>Índice</vt:lpstr>
      <vt:lpstr>INTRODUCCIÓN</vt:lpstr>
      <vt:lpstr>Presentación de PowerPoint</vt:lpstr>
      <vt:lpstr>Presentación de PowerPoint</vt:lpstr>
      <vt:lpstr>Presentación de PowerPoint</vt:lpstr>
      <vt:lpstr>Presentación de PowerPoint</vt:lpstr>
      <vt:lpstr>Presentación de PowerPoint</vt:lpstr>
      <vt:lpstr>Presentación de PowerPoint</vt:lpstr>
      <vt:lpstr>DESCRIPCIÓN DE LAS VARIABLES A EXPLORAR</vt:lpstr>
      <vt:lpstr>CLASIFICACIÓN DE VARIABLES</vt:lpstr>
      <vt:lpstr>VISUALIZACIÓN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CORRELACIONES ENTRE VARIABLES</vt:lpstr>
      <vt:lpstr>CORRELACIONES ENTRE VARIABLES</vt:lpstr>
      <vt:lpstr>Presentación de PowerPoint</vt:lpstr>
      <vt:lpstr>Presentación de PowerPoint</vt:lpstr>
      <vt:lpstr>Presentación de PowerPoint</vt:lpstr>
      <vt:lpstr>VALORES NULOS/MISSING</vt:lpstr>
      <vt:lpstr>VALORES NULOS/MISSING</vt:lpstr>
      <vt:lpstr>Presentación de PowerPoint</vt:lpstr>
      <vt:lpstr>ASIGNACIÓN &amp; IMPUTACIÓN</vt:lpstr>
      <vt:lpstr>ASIGNACIÓN &amp; IMPUTACIÓN</vt:lpstr>
      <vt:lpstr>ASIGNACIÓN &amp; IMPUTACIÓN</vt:lpstr>
      <vt:lpstr>RESUMEN DATA CLEANING</vt:lpstr>
      <vt:lpstr>CODIFICACIÓN</vt:lpstr>
      <vt:lpstr>CODIFICACIÓN</vt:lpstr>
      <vt:lpstr>ESCALADO</vt:lpstr>
      <vt:lpstr>CORRELACIONES CON EL TARGET DESPUÉS DEL PROCESAMIENTO</vt:lpstr>
      <vt:lpstr>CORRELACIONES DEL CONJUNTO DE DATOS PROCESADOS</vt:lpstr>
      <vt:lpstr>Presentación de PowerPoint</vt:lpstr>
      <vt:lpstr>MODELOS DE MACHINE LEARNING</vt:lpstr>
      <vt:lpstr>GRADIENT BOOSTING</vt:lpstr>
      <vt:lpstr>MATRIZ DE CONFUSIÓN</vt:lpstr>
      <vt:lpstr>RANDOM FOREST</vt:lpstr>
      <vt:lpstr>MATRIZ DE CONFUSIÓN</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Machine Learning</dc:title>
  <dc:creator>Microsoft Office User</dc:creator>
  <cp:lastModifiedBy>Microsoft Office User</cp:lastModifiedBy>
  <cp:revision>229</cp:revision>
  <cp:lastPrinted>2023-01-11T14:41:15Z</cp:lastPrinted>
  <dcterms:created xsi:type="dcterms:W3CDTF">2023-01-02T14:22:03Z</dcterms:created>
  <dcterms:modified xsi:type="dcterms:W3CDTF">2023-01-11T17:17:39Z</dcterms:modified>
</cp:coreProperties>
</file>